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229" r:id="rId4"/>
    <p:sldMasterId id="2147484350" r:id="rId5"/>
  </p:sldMasterIdLst>
  <p:notesMasterIdLst>
    <p:notesMasterId r:id="rId104"/>
  </p:notesMasterIdLst>
  <p:handoutMasterIdLst>
    <p:handoutMasterId r:id="rId105"/>
  </p:handoutMasterIdLst>
  <p:sldIdLst>
    <p:sldId id="1403" r:id="rId6"/>
    <p:sldId id="1396" r:id="rId7"/>
    <p:sldId id="1459" r:id="rId8"/>
    <p:sldId id="1463" r:id="rId9"/>
    <p:sldId id="266" r:id="rId10"/>
    <p:sldId id="1465" r:id="rId11"/>
    <p:sldId id="1466" r:id="rId12"/>
    <p:sldId id="1545" r:id="rId13"/>
    <p:sldId id="1467" r:id="rId14"/>
    <p:sldId id="1468" r:id="rId15"/>
    <p:sldId id="1469" r:id="rId16"/>
    <p:sldId id="1470" r:id="rId17"/>
    <p:sldId id="1471" r:id="rId18"/>
    <p:sldId id="1472" r:id="rId19"/>
    <p:sldId id="1473" r:id="rId20"/>
    <p:sldId id="1474" r:id="rId21"/>
    <p:sldId id="1475" r:id="rId22"/>
    <p:sldId id="1476" r:id="rId23"/>
    <p:sldId id="1477" r:id="rId24"/>
    <p:sldId id="1478" r:id="rId25"/>
    <p:sldId id="1479" r:id="rId26"/>
    <p:sldId id="1480" r:id="rId27"/>
    <p:sldId id="1481" r:id="rId28"/>
    <p:sldId id="1482" r:id="rId29"/>
    <p:sldId id="1483" r:id="rId30"/>
    <p:sldId id="1484" r:id="rId31"/>
    <p:sldId id="1485" r:id="rId32"/>
    <p:sldId id="1486" r:id="rId33"/>
    <p:sldId id="1487" r:id="rId34"/>
    <p:sldId id="1488" r:id="rId35"/>
    <p:sldId id="1489" r:id="rId36"/>
    <p:sldId id="1490" r:id="rId37"/>
    <p:sldId id="1549" r:id="rId38"/>
    <p:sldId id="1551" r:id="rId39"/>
    <p:sldId id="1554" r:id="rId40"/>
    <p:sldId id="1552" r:id="rId41"/>
    <p:sldId id="1555" r:id="rId42"/>
    <p:sldId id="1556" r:id="rId43"/>
    <p:sldId id="1557" r:id="rId44"/>
    <p:sldId id="1491" r:id="rId45"/>
    <p:sldId id="1492" r:id="rId46"/>
    <p:sldId id="1493" r:id="rId47"/>
    <p:sldId id="1494" r:id="rId48"/>
    <p:sldId id="1495" r:id="rId49"/>
    <p:sldId id="1496" r:id="rId50"/>
    <p:sldId id="1497" r:id="rId51"/>
    <p:sldId id="1498" r:id="rId52"/>
    <p:sldId id="1499" r:id="rId53"/>
    <p:sldId id="1500" r:id="rId54"/>
    <p:sldId id="1501" r:id="rId55"/>
    <p:sldId id="1502" r:id="rId56"/>
    <p:sldId id="1503" r:id="rId57"/>
    <p:sldId id="1504" r:id="rId58"/>
    <p:sldId id="1505" r:id="rId59"/>
    <p:sldId id="1506" r:id="rId60"/>
    <p:sldId id="1507" r:id="rId61"/>
    <p:sldId id="1508" r:id="rId62"/>
    <p:sldId id="1509" r:id="rId63"/>
    <p:sldId id="1510" r:id="rId64"/>
    <p:sldId id="1511" r:id="rId65"/>
    <p:sldId id="1512" r:id="rId66"/>
    <p:sldId id="1550" r:id="rId67"/>
    <p:sldId id="1513" r:id="rId68"/>
    <p:sldId id="1514" r:id="rId69"/>
    <p:sldId id="1515" r:id="rId70"/>
    <p:sldId id="1516" r:id="rId71"/>
    <p:sldId id="1517" r:id="rId72"/>
    <p:sldId id="1518" r:id="rId73"/>
    <p:sldId id="1519" r:id="rId74"/>
    <p:sldId id="1520" r:id="rId75"/>
    <p:sldId id="1546" r:id="rId76"/>
    <p:sldId id="1521" r:id="rId77"/>
    <p:sldId id="1522" r:id="rId78"/>
    <p:sldId id="1523" r:id="rId79"/>
    <p:sldId id="1524" r:id="rId80"/>
    <p:sldId id="1525" r:id="rId81"/>
    <p:sldId id="1526" r:id="rId82"/>
    <p:sldId id="1527" r:id="rId83"/>
    <p:sldId id="1528" r:id="rId84"/>
    <p:sldId id="1529" r:id="rId85"/>
    <p:sldId id="1530" r:id="rId86"/>
    <p:sldId id="1531" r:id="rId87"/>
    <p:sldId id="1532" r:id="rId88"/>
    <p:sldId id="1533" r:id="rId89"/>
    <p:sldId id="1534" r:id="rId90"/>
    <p:sldId id="1535" r:id="rId91"/>
    <p:sldId id="1536" r:id="rId92"/>
    <p:sldId id="1537" r:id="rId93"/>
    <p:sldId id="1538" r:id="rId94"/>
    <p:sldId id="1539" r:id="rId95"/>
    <p:sldId id="1547" r:id="rId96"/>
    <p:sldId id="1548" r:id="rId97"/>
    <p:sldId id="1540" r:id="rId98"/>
    <p:sldId id="1541" r:id="rId99"/>
    <p:sldId id="1542" r:id="rId100"/>
    <p:sldId id="1543" r:id="rId101"/>
    <p:sldId id="1544" r:id="rId102"/>
    <p:sldId id="1410" r:id="rId103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." id="{BF68131C-8EB2-4A6D-ABFA-02E5AB776A1B}">
          <p14:sldIdLst>
            <p14:sldId id="1403"/>
          </p14:sldIdLst>
        </p14:section>
        <p14:section name="Presentation template" id="{C7FA9FF9-CCBF-4AFF-8011-39A1B6C3CC0F}">
          <p14:sldIdLst>
            <p14:sldId id="1396"/>
            <p14:sldId id="1459"/>
            <p14:sldId id="1463"/>
            <p14:sldId id="266"/>
            <p14:sldId id="1465"/>
            <p14:sldId id="1466"/>
            <p14:sldId id="1545"/>
            <p14:sldId id="1467"/>
            <p14:sldId id="1468"/>
            <p14:sldId id="1469"/>
            <p14:sldId id="1470"/>
            <p14:sldId id="1471"/>
            <p14:sldId id="1472"/>
            <p14:sldId id="1473"/>
            <p14:sldId id="1474"/>
            <p14:sldId id="1475"/>
            <p14:sldId id="1476"/>
            <p14:sldId id="1477"/>
            <p14:sldId id="1478"/>
            <p14:sldId id="1479"/>
            <p14:sldId id="1480"/>
            <p14:sldId id="1481"/>
            <p14:sldId id="1482"/>
            <p14:sldId id="1483"/>
            <p14:sldId id="1484"/>
            <p14:sldId id="1485"/>
            <p14:sldId id="1486"/>
            <p14:sldId id="1487"/>
            <p14:sldId id="1488"/>
            <p14:sldId id="1489"/>
            <p14:sldId id="1490"/>
            <p14:sldId id="1549"/>
            <p14:sldId id="1551"/>
            <p14:sldId id="1554"/>
            <p14:sldId id="1552"/>
            <p14:sldId id="1555"/>
            <p14:sldId id="1556"/>
            <p14:sldId id="1557"/>
            <p14:sldId id="1491"/>
            <p14:sldId id="1492"/>
            <p14:sldId id="1493"/>
            <p14:sldId id="1494"/>
            <p14:sldId id="1495"/>
            <p14:sldId id="1496"/>
            <p14:sldId id="1497"/>
            <p14:sldId id="1498"/>
            <p14:sldId id="1499"/>
            <p14:sldId id="1500"/>
            <p14:sldId id="1501"/>
            <p14:sldId id="1502"/>
            <p14:sldId id="1503"/>
            <p14:sldId id="1504"/>
            <p14:sldId id="1505"/>
            <p14:sldId id="1506"/>
            <p14:sldId id="1507"/>
            <p14:sldId id="1508"/>
            <p14:sldId id="1509"/>
            <p14:sldId id="1510"/>
            <p14:sldId id="1511"/>
            <p14:sldId id="1512"/>
            <p14:sldId id="1550"/>
            <p14:sldId id="1513"/>
            <p14:sldId id="1514"/>
            <p14:sldId id="1515"/>
            <p14:sldId id="1516"/>
            <p14:sldId id="1517"/>
            <p14:sldId id="1518"/>
            <p14:sldId id="1519"/>
            <p14:sldId id="1520"/>
            <p14:sldId id="1546"/>
            <p14:sldId id="1521"/>
            <p14:sldId id="1522"/>
            <p14:sldId id="1523"/>
            <p14:sldId id="1524"/>
            <p14:sldId id="1525"/>
            <p14:sldId id="1526"/>
            <p14:sldId id="1527"/>
            <p14:sldId id="1528"/>
            <p14:sldId id="1529"/>
            <p14:sldId id="1530"/>
            <p14:sldId id="1531"/>
            <p14:sldId id="1532"/>
            <p14:sldId id="1533"/>
            <p14:sldId id="1534"/>
            <p14:sldId id="1535"/>
            <p14:sldId id="1536"/>
            <p14:sldId id="1537"/>
            <p14:sldId id="1538"/>
            <p14:sldId id="1539"/>
            <p14:sldId id="1547"/>
            <p14:sldId id="1548"/>
            <p14:sldId id="1540"/>
            <p14:sldId id="1541"/>
            <p14:sldId id="1542"/>
            <p14:sldId id="1543"/>
            <p14:sldId id="1544"/>
            <p14:sldId id="141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B1A97108-65BF-E196-63AA-7D76B8E4A548}" name="Ramer, Peter" initials="RP" userId="S::peter.ramer_rsmus.com#ext#@atomicax.onmicrosoft.com::9364fd1c-0dd9-4419-acce-bab6bbb2e93d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7" name="Auri Mathisen" initials="AM" lastIdx="1" clrIdx="7">
    <p:extLst>
      <p:ext uri="{19B8F6BF-5375-455C-9EA6-DF929625EA0E}">
        <p15:presenceInfo xmlns:p15="http://schemas.microsoft.com/office/powerpoint/2012/main" userId="S-1-5-21-383413107-1061881802-891584314-12534" providerId="AD"/>
      </p:ext>
    </p:extLst>
  </p:cmAuthor>
  <p:cmAuthor id="1" name="Mary Feil-Jacobs" initials="MFJ" lastIdx="43" clrIdx="1"/>
  <p:cmAuthor id="8" name="Judi Lee" initials="JL" lastIdx="3" clrIdx="8">
    <p:extLst>
      <p:ext uri="{19B8F6BF-5375-455C-9EA6-DF929625EA0E}">
        <p15:presenceInfo xmlns:p15="http://schemas.microsoft.com/office/powerpoint/2012/main" userId="S-1-5-21-383413107-1061881802-891584314-9954" providerId="AD"/>
      </p:ext>
    </p:extLst>
  </p:cmAuthor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9" name="David Griffith" initials="DG" lastIdx="3" clrIdx="9">
    <p:extLst>
      <p:ext uri="{19B8F6BF-5375-455C-9EA6-DF929625EA0E}">
        <p15:presenceInfo xmlns:p15="http://schemas.microsoft.com/office/powerpoint/2012/main" userId="S-1-5-21-383413107-1061881802-891584314-4667" providerId="AD"/>
      </p:ext>
    </p:extLst>
  </p:cmAuthor>
  <p:cmAuthor id="3" name="Mary Feil-Jacobs" initials="MF" lastIdx="22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  <p:cmAuthor id="10" name="Mark Rhodes" initials="MR" lastIdx="1" clrIdx="10">
    <p:extLst>
      <p:ext uri="{19B8F6BF-5375-455C-9EA6-DF929625EA0E}">
        <p15:presenceInfo xmlns:p15="http://schemas.microsoft.com/office/powerpoint/2012/main" userId="Mark Rhodes" providerId="None"/>
      </p:ext>
    </p:extLst>
  </p:cmAuthor>
  <p:cmAuthor id="4" name="Mitchell Derrey" initials="MD" lastIdx="6" clrIdx="4">
    <p:extLst>
      <p:ext uri="{19B8F6BF-5375-455C-9EA6-DF929625EA0E}">
        <p15:presenceInfo xmlns:p15="http://schemas.microsoft.com/office/powerpoint/2012/main" userId="S-1-5-21-383413107-1061881802-891584314-4851" providerId="AD"/>
      </p:ext>
    </p:extLst>
  </p:cmAuthor>
  <p:cmAuthor id="5" name="Christen Anderson" initials="CA" lastIdx="19" clrIdx="5">
    <p:extLst>
      <p:ext uri="{19B8F6BF-5375-455C-9EA6-DF929625EA0E}">
        <p15:presenceInfo xmlns:p15="http://schemas.microsoft.com/office/powerpoint/2012/main" userId="Christen Anderson" providerId="None"/>
      </p:ext>
    </p:extLst>
  </p:cmAuthor>
  <p:cmAuthor id="6" name="Delaney Freer" initials="DF" lastIdx="16" clrIdx="6">
    <p:extLst>
      <p:ext uri="{19B8F6BF-5375-455C-9EA6-DF929625EA0E}">
        <p15:presenceInfo xmlns:p15="http://schemas.microsoft.com/office/powerpoint/2012/main" userId="4a46fd6c6e3be69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B449A"/>
    <a:srgbClr val="1E275C"/>
    <a:srgbClr val="000000"/>
    <a:srgbClr val="1B4499"/>
    <a:srgbClr val="001E60"/>
    <a:srgbClr val="E6E6E6"/>
    <a:srgbClr val="0095C8"/>
    <a:srgbClr val="E1B81C"/>
    <a:srgbClr val="E4002B"/>
    <a:srgbClr val="002060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0173820-AF39-42F8-BE8F-F5179AEC7FD9}" v="3" dt="2024-10-12T19:41:01.176"/>
    <p1510:client id="{11210ADD-F8B5-6663-CB28-E5B18D888187}" v="47" dt="2024-10-12T21:10:11.583"/>
    <p1510:client id="{E9AA2439-0CE1-47F8-B310-27B998F14D5E}" v="10" dt="2024-10-12T23:30:52.75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8" d="100"/>
          <a:sy n="118" d="100"/>
        </p:scale>
        <p:origin x="18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slide" Target="slides/slide79.xml"/><Relationship Id="rId89" Type="http://schemas.openxmlformats.org/officeDocument/2006/relationships/slide" Target="slides/slide84.xml"/><Relationship Id="rId112" Type="http://schemas.microsoft.com/office/2018/10/relationships/authors" Target="authors.xml"/><Relationship Id="rId16" Type="http://schemas.openxmlformats.org/officeDocument/2006/relationships/slide" Target="slides/slide11.xml"/><Relationship Id="rId107" Type="http://schemas.openxmlformats.org/officeDocument/2006/relationships/presProps" Target="presProps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102" Type="http://schemas.openxmlformats.org/officeDocument/2006/relationships/slide" Target="slides/slide97.xml"/><Relationship Id="rId5" Type="http://schemas.openxmlformats.org/officeDocument/2006/relationships/slideMaster" Target="slideMasters/slideMaster2.xml"/><Relationship Id="rId90" Type="http://schemas.openxmlformats.org/officeDocument/2006/relationships/slide" Target="slides/slide85.xml"/><Relationship Id="rId95" Type="http://schemas.openxmlformats.org/officeDocument/2006/relationships/slide" Target="slides/slide90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80" Type="http://schemas.openxmlformats.org/officeDocument/2006/relationships/slide" Target="slides/slide75.xml"/><Relationship Id="rId85" Type="http://schemas.openxmlformats.org/officeDocument/2006/relationships/slide" Target="slides/slide80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59" Type="http://schemas.openxmlformats.org/officeDocument/2006/relationships/slide" Target="slides/slide54.xml"/><Relationship Id="rId103" Type="http://schemas.openxmlformats.org/officeDocument/2006/relationships/slide" Target="slides/slide98.xml"/><Relationship Id="rId108" Type="http://schemas.openxmlformats.org/officeDocument/2006/relationships/viewProps" Target="viewProps.xml"/><Relationship Id="rId54" Type="http://schemas.openxmlformats.org/officeDocument/2006/relationships/slide" Target="slides/slide49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91" Type="http://schemas.openxmlformats.org/officeDocument/2006/relationships/slide" Target="slides/slide86.xml"/><Relationship Id="rId96" Type="http://schemas.openxmlformats.org/officeDocument/2006/relationships/slide" Target="slides/slide9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6" Type="http://schemas.openxmlformats.org/officeDocument/2006/relationships/commentAuthors" Target="commentAuthors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94" Type="http://schemas.openxmlformats.org/officeDocument/2006/relationships/slide" Target="slides/slide89.xml"/><Relationship Id="rId99" Type="http://schemas.openxmlformats.org/officeDocument/2006/relationships/slide" Target="slides/slide94.xml"/><Relationship Id="rId101" Type="http://schemas.openxmlformats.org/officeDocument/2006/relationships/slide" Target="slides/slide9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109" Type="http://schemas.openxmlformats.org/officeDocument/2006/relationships/theme" Target="theme/theme1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97" Type="http://schemas.openxmlformats.org/officeDocument/2006/relationships/slide" Target="slides/slide92.xml"/><Relationship Id="rId104" Type="http://schemas.openxmlformats.org/officeDocument/2006/relationships/notesMaster" Target="notesMasters/notesMaster1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slide" Target="slides/slide87.xml"/><Relationship Id="rId2" Type="http://schemas.openxmlformats.org/officeDocument/2006/relationships/customXml" Target="../customXml/item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slide" Target="slides/slide82.xml"/><Relationship Id="rId110" Type="http://schemas.openxmlformats.org/officeDocument/2006/relationships/tableStyles" Target="tableStyles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slide" Target="slides/slide72.xml"/><Relationship Id="rId100" Type="http://schemas.openxmlformats.org/officeDocument/2006/relationships/slide" Target="slides/slide95.xml"/><Relationship Id="rId105" Type="http://schemas.openxmlformats.org/officeDocument/2006/relationships/handoutMaster" Target="handoutMasters/handoutMaster1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93" Type="http://schemas.openxmlformats.org/officeDocument/2006/relationships/slide" Target="slides/slide88.xml"/><Relationship Id="rId98" Type="http://schemas.openxmlformats.org/officeDocument/2006/relationships/slide" Target="slides/slide93.xml"/><Relationship Id="rId3" Type="http://schemas.openxmlformats.org/officeDocument/2006/relationships/customXml" Target="../customXml/item3.xml"/><Relationship Id="rId25" Type="http://schemas.openxmlformats.org/officeDocument/2006/relationships/slide" Target="slides/slide20.xml"/><Relationship Id="rId46" Type="http://schemas.openxmlformats.org/officeDocument/2006/relationships/slide" Target="slides/slide41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62" Type="http://schemas.openxmlformats.org/officeDocument/2006/relationships/slide" Target="slides/slide57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111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/>
              <a:t>CRMUG Summit 2017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58CAF0-866C-41B3-A854-572A2A51FA6A}" type="datetime8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10/17/2024 12:17 PM</a:t>
            </a:fld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‹#›</a:t>
            </a:fld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© 2017 Dynamic Communities.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CRMUG Summit 2017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058EF5B-311B-4148-8831-2D28534D49CD}" type="datetime8">
              <a:rPr lang="en-US" smtClean="0"/>
              <a:t>10/17/2024 12:14 PM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ooter Placeholder 7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© 2017 Dynamic Communities.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 ftr="0"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https://allaboutdynamic.com/2020/07/07/runas-function-method-in-dynamics-365-finance-operations/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284131-AC7F-447A-9557-D76C036BDE2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5070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284131-AC7F-447A-9557-D76C036BDE23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2035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284131-AC7F-447A-9557-D76C036BDE23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805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https://jatomas.com/en/2020/05/02/dark-mode-visual-studio-x-code-editor/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284131-AC7F-447A-9557-D76C036BDE23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7047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https://jatomas.com/en/2020/05/02/dark-mode-visual-studio-x-code-editor/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284131-AC7F-447A-9557-D76C036BDE23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5917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https://jatomas.com/en/2020/05/02/dark-mode-visual-studio-x-code-editor/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284131-AC7F-447A-9557-D76C036BDE23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3515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https://jatomas.com/en/2020/05/02/dark-mode-visual-studio-x-code-editor/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284131-AC7F-447A-9557-D76C036BDE23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1783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https://allaboutdynamic.com/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284131-AC7F-447A-9557-D76C036BDE2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3378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https://blog.simonw.se/getting-an-access-token-for-azuread-using-powershell-and-device-login-flow/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284131-AC7F-447A-9557-D76C036BDE23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7233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https://blog.simonw.se/getting-an-access-token-for-azuread-using-powershell-and-device-login-flow/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284131-AC7F-447A-9557-D76C036BDE23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8635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293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http://www.atomicax.com/article/d365fotools-and-vs2017-manhattan-project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284131-AC7F-447A-9557-D76C036BDE23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9300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http://www.atomicax.com/article/d365fotools-and-vs2017-manhattan-project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284131-AC7F-447A-9557-D76C036BDE23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0850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http://www.atomicax.com/article/d365fotools-and-vs2017-manhattan-project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284131-AC7F-447A-9557-D76C036BDE23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7212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284131-AC7F-447A-9557-D76C036BDE23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9736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emf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ead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-up of a blue and orange background&#10;&#10;Description automatically generated">
            <a:extLst>
              <a:ext uri="{FF2B5EF4-FFF2-40B4-BE49-F238E27FC236}">
                <a16:creationId xmlns:a16="http://schemas.microsoft.com/office/drawing/2014/main" id="{403F666D-A8D8-F547-6EAC-576053EBA4E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8795" y="1"/>
            <a:ext cx="12445270" cy="6998142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3D4114E-5918-B1DB-D683-8740D06335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2153" y="765713"/>
            <a:ext cx="10972484" cy="712249"/>
          </a:xfrm>
          <a:prstGeom prst="rect">
            <a:avLst/>
          </a:prstGeom>
        </p:spPr>
        <p:txBody>
          <a:bodyPr vert="horz" wrap="square" lIns="146304" tIns="91440" rIns="146304" bIns="91440" rtlCol="0" anchor="ctr">
            <a:noAutofit/>
          </a:bodyPr>
          <a:lstStyle>
            <a:lvl1pPr>
              <a:defRPr sz="4400" b="1" i="0" baseline="0">
                <a:solidFill>
                  <a:srgbClr val="1E275C"/>
                </a:solidFill>
                <a:latin typeface="Segoe" panose="020B0502040200020203" pitchFamily="34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067774B5-F68C-1108-7441-1A84E31C50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6" y="1668462"/>
            <a:ext cx="10972485" cy="4190999"/>
          </a:xfrm>
          <a:prstGeom prst="rect">
            <a:avLst/>
          </a:prstGeom>
        </p:spPr>
        <p:txBody>
          <a:bodyPr vert="horz" wrap="square" lIns="146304" tIns="91440" rIns="146304" bIns="91440" rtlCol="0">
            <a:noAutofit/>
          </a:bodyPr>
          <a:lstStyle>
            <a:lvl1pPr>
              <a:defRPr baseline="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bg1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bg1">
                    <a:lumMod val="50000"/>
                  </a:schemeClr>
                </a:solidFill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C67BE35-4283-FC22-2DF1-9BAE77625F2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350375" y="214270"/>
            <a:ext cx="3086100" cy="1092200"/>
          </a:xfrm>
          <a:prstGeom prst="rect">
            <a:avLst/>
          </a:prstGeom>
        </p:spPr>
      </p:pic>
      <p:sp>
        <p:nvSpPr>
          <p:cNvPr id="8" name="object 10">
            <a:extLst>
              <a:ext uri="{FF2B5EF4-FFF2-40B4-BE49-F238E27FC236}">
                <a16:creationId xmlns:a16="http://schemas.microsoft.com/office/drawing/2014/main" id="{C02CC332-457D-2159-182F-CF67A980D719}"/>
              </a:ext>
            </a:extLst>
          </p:cNvPr>
          <p:cNvSpPr txBox="1"/>
          <p:nvPr userDrawn="1"/>
        </p:nvSpPr>
        <p:spPr>
          <a:xfrm>
            <a:off x="9732132" y="6592734"/>
            <a:ext cx="2684147" cy="2000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spcBef>
                <a:spcPts val="100"/>
              </a:spcBef>
              <a:defRPr sz="1300" spc="215">
                <a:solidFill>
                  <a:srgbClr val="3C474C"/>
                </a:solidFill>
                <a:latin typeface="Lucida Sans Unicode"/>
                <a:ea typeface="Lucida Sans Unicode"/>
                <a:cs typeface="Lucida Sans Unicode"/>
                <a:sym typeface="Lucida Sans Unicode"/>
              </a:defRPr>
            </a:pPr>
            <a:r>
              <a:rPr baseline="0">
                <a:solidFill>
                  <a:schemeClr val="tx1"/>
                </a:solidFill>
              </a:rPr>
              <a:t>@</a:t>
            </a:r>
            <a:r>
              <a:rPr spc="-65" baseline="0">
                <a:solidFill>
                  <a:schemeClr val="tx1"/>
                </a:solidFill>
              </a:rPr>
              <a:t> </a:t>
            </a:r>
            <a:r>
              <a:rPr spc="-50" baseline="0">
                <a:solidFill>
                  <a:schemeClr val="tx1"/>
                </a:solidFill>
              </a:rPr>
              <a:t>202</a:t>
            </a:r>
            <a:r>
              <a:rPr lang="en-US" spc="-50" baseline="0">
                <a:solidFill>
                  <a:schemeClr val="tx1"/>
                </a:solidFill>
              </a:rPr>
              <a:t>4</a:t>
            </a:r>
            <a:r>
              <a:rPr spc="-65" baseline="0">
                <a:solidFill>
                  <a:schemeClr val="tx1"/>
                </a:solidFill>
              </a:rPr>
              <a:t> </a:t>
            </a:r>
            <a:r>
              <a:rPr spc="60" baseline="0">
                <a:solidFill>
                  <a:schemeClr val="tx1"/>
                </a:solidFill>
              </a:rPr>
              <a:t>Dynamic</a:t>
            </a:r>
            <a:r>
              <a:rPr spc="-65" baseline="0">
                <a:solidFill>
                  <a:schemeClr val="tx1"/>
                </a:solidFill>
              </a:rPr>
              <a:t> </a:t>
            </a:r>
            <a:r>
              <a:rPr spc="40" baseline="0">
                <a:solidFill>
                  <a:schemeClr val="tx1"/>
                </a:solidFill>
              </a:rPr>
              <a:t>Communities</a:t>
            </a:r>
          </a:p>
        </p:txBody>
      </p:sp>
    </p:spTree>
    <p:extLst>
      <p:ext uri="{BB962C8B-B14F-4D97-AF65-F5344CB8AC3E}">
        <p14:creationId xmlns:p14="http://schemas.microsoft.com/office/powerpoint/2010/main" val="37888385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orient="horz" pos="105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3">
            <a:extLst>
              <a:ext uri="{FF2B5EF4-FFF2-40B4-BE49-F238E27FC236}">
                <a16:creationId xmlns:a16="http://schemas.microsoft.com/office/drawing/2014/main" id="{11FC0C72-737D-446E-3EBF-97A33E71CB20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274637" y="6469062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algn="r" defTabSz="932290" eaLnBrk="0" hangingPunct="0"/>
            <a:r>
              <a:rPr lang="en-US" sz="7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© 2024 Dynamic Communities. All rights reserved.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549DF6-554F-15DB-5AC4-13BD037780F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131674" y="2143331"/>
            <a:ext cx="8173126" cy="189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074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ue and orange corner with a white background&#10;&#10;Description automatically generated">
            <a:extLst>
              <a:ext uri="{FF2B5EF4-FFF2-40B4-BE49-F238E27FC236}">
                <a16:creationId xmlns:a16="http://schemas.microsoft.com/office/drawing/2014/main" id="{BEEECAA6-750A-CF5C-2442-E0417ADF89E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1090"/>
            <a:ext cx="12436475" cy="699234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85488C3-1EA5-3614-1946-6015D751C8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2129" y="1935162"/>
            <a:ext cx="6077634" cy="1351952"/>
          </a:xfrm>
          <a:ln>
            <a:noFill/>
          </a:ln>
        </p:spPr>
        <p:txBody>
          <a:bodyPr/>
          <a:lstStyle>
            <a:lvl1pPr>
              <a:defRPr sz="4400" b="1" i="0" baseline="0">
                <a:solidFill>
                  <a:srgbClr val="1E275C"/>
                </a:solidFill>
                <a:latin typeface="Segoe" panose="020B0502040200020203" pitchFamily="34" charset="77"/>
              </a:defRPr>
            </a:lvl1pPr>
          </a:lstStyle>
          <a:p>
            <a:r>
              <a:rPr lang="en-US"/>
              <a:t>Session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5F30869-1BD4-D9D2-CE84-B199E855DE9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  <p:sp>
        <p:nvSpPr>
          <p:cNvPr id="8" name="object 9">
            <a:extLst>
              <a:ext uri="{FF2B5EF4-FFF2-40B4-BE49-F238E27FC236}">
                <a16:creationId xmlns:a16="http://schemas.microsoft.com/office/drawing/2014/main" id="{EEE12B02-F83C-EE22-51AA-8DB85C11B023}"/>
              </a:ext>
            </a:extLst>
          </p:cNvPr>
          <p:cNvSpPr txBox="1"/>
          <p:nvPr userDrawn="1"/>
        </p:nvSpPr>
        <p:spPr>
          <a:xfrm>
            <a:off x="466368" y="652823"/>
            <a:ext cx="7316918" cy="7386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en-US" sz="2400">
                <a:latin typeface="Poppins" panose="00000500000000000000" pitchFamily="2" charset="0"/>
                <a:cs typeface="Poppins" panose="00000500000000000000" pitchFamily="2" charset="0"/>
              </a:rPr>
              <a:t>The largest independent innovation, education, and training event for Microsoft Biz Apps</a:t>
            </a:r>
          </a:p>
        </p:txBody>
      </p:sp>
      <p:sp>
        <p:nvSpPr>
          <p:cNvPr id="10" name="object 4">
            <a:extLst>
              <a:ext uri="{FF2B5EF4-FFF2-40B4-BE49-F238E27FC236}">
                <a16:creationId xmlns:a16="http://schemas.microsoft.com/office/drawing/2014/main" id="{B3D165BB-366E-FF38-B8DA-3AF941C1841F}"/>
              </a:ext>
            </a:extLst>
          </p:cNvPr>
          <p:cNvSpPr/>
          <p:nvPr userDrawn="1"/>
        </p:nvSpPr>
        <p:spPr>
          <a:xfrm>
            <a:off x="431123" y="2331509"/>
            <a:ext cx="96228" cy="494787"/>
          </a:xfrm>
          <a:prstGeom prst="rect">
            <a:avLst/>
          </a:prstGeom>
          <a:solidFill>
            <a:srgbClr val="E88C24"/>
          </a:solidFill>
          <a:ln w="12700">
            <a:miter lim="400000"/>
          </a:ln>
        </p:spPr>
        <p:txBody>
          <a:bodyPr lIns="46629" rIns="46629"/>
          <a:lstStyle/>
          <a:p>
            <a:endParaRPr sz="1836"/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8B820B61-2594-56BE-784C-A8565846E223}"/>
              </a:ext>
            </a:extLst>
          </p:cNvPr>
          <p:cNvSpPr txBox="1"/>
          <p:nvPr userDrawn="1"/>
        </p:nvSpPr>
        <p:spPr>
          <a:xfrm>
            <a:off x="2446337" y="6760838"/>
            <a:ext cx="2737970" cy="2080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 indent="12953">
              <a:spcBef>
                <a:spcPts val="102"/>
              </a:spcBef>
              <a:defRPr sz="1300" spc="215">
                <a:solidFill>
                  <a:srgbClr val="3C474C"/>
                </a:solidFill>
                <a:latin typeface="Lucida Sans Unicode"/>
                <a:ea typeface="Lucida Sans Unicode"/>
                <a:cs typeface="Lucida Sans Unicode"/>
                <a:sym typeface="Lucida Sans Unicode"/>
              </a:defRPr>
            </a:pPr>
            <a:r>
              <a:rPr sz="1326" baseline="0">
                <a:solidFill>
                  <a:schemeClr val="bg1"/>
                </a:solidFill>
              </a:rPr>
              <a:t>@</a:t>
            </a:r>
            <a:r>
              <a:rPr sz="1326" spc="-66" baseline="0">
                <a:solidFill>
                  <a:schemeClr val="bg1"/>
                </a:solidFill>
              </a:rPr>
              <a:t> </a:t>
            </a:r>
            <a:r>
              <a:rPr sz="1326" spc="-51" baseline="0">
                <a:solidFill>
                  <a:schemeClr val="bg1"/>
                </a:solidFill>
              </a:rPr>
              <a:t>202</a:t>
            </a:r>
            <a:r>
              <a:rPr lang="en-US" sz="1326" spc="-51" baseline="0">
                <a:solidFill>
                  <a:schemeClr val="bg1"/>
                </a:solidFill>
              </a:rPr>
              <a:t>4</a:t>
            </a:r>
            <a:r>
              <a:rPr sz="1326" spc="-66" baseline="0">
                <a:solidFill>
                  <a:schemeClr val="bg1"/>
                </a:solidFill>
              </a:rPr>
              <a:t> </a:t>
            </a:r>
            <a:r>
              <a:rPr sz="1326" spc="61" baseline="0">
                <a:solidFill>
                  <a:schemeClr val="bg1"/>
                </a:solidFill>
              </a:rPr>
              <a:t>Dynamic</a:t>
            </a:r>
            <a:r>
              <a:rPr sz="1326" spc="-66" baseline="0">
                <a:solidFill>
                  <a:schemeClr val="bg1"/>
                </a:solidFill>
              </a:rPr>
              <a:t> </a:t>
            </a:r>
            <a:r>
              <a:rPr sz="1326" spc="41" baseline="0">
                <a:solidFill>
                  <a:schemeClr val="bg1"/>
                </a:solidFill>
              </a:rPr>
              <a:t>Communities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809A18-CADB-A7A0-34E2-48FA8D75A15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350375" y="214270"/>
            <a:ext cx="3086100" cy="109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042301"/>
      </p:ext>
    </p:extLst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- Single Speak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ue and orange corner with a white background&#10;&#10;Description automatically generated">
            <a:extLst>
              <a:ext uri="{FF2B5EF4-FFF2-40B4-BE49-F238E27FC236}">
                <a16:creationId xmlns:a16="http://schemas.microsoft.com/office/drawing/2014/main" id="{BFB0B68B-9D91-98F4-FA30-427B2790579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089"/>
            <a:ext cx="12466726" cy="7009353"/>
          </a:xfrm>
          <a:prstGeom prst="rect">
            <a:avLst/>
          </a:prstGeom>
        </p:spPr>
      </p:pic>
      <p:sp>
        <p:nvSpPr>
          <p:cNvPr id="17" name="object 10">
            <a:extLst>
              <a:ext uri="{FF2B5EF4-FFF2-40B4-BE49-F238E27FC236}">
                <a16:creationId xmlns:a16="http://schemas.microsoft.com/office/drawing/2014/main" id="{DA3D417B-089D-C3DB-886B-4181678EEEC6}"/>
              </a:ext>
            </a:extLst>
          </p:cNvPr>
          <p:cNvSpPr txBox="1"/>
          <p:nvPr userDrawn="1"/>
        </p:nvSpPr>
        <p:spPr>
          <a:xfrm>
            <a:off x="9736604" y="6698440"/>
            <a:ext cx="2737970" cy="2080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 indent="12953">
              <a:spcBef>
                <a:spcPts val="102"/>
              </a:spcBef>
              <a:defRPr sz="1300" spc="215">
                <a:solidFill>
                  <a:srgbClr val="3C474C"/>
                </a:solidFill>
                <a:latin typeface="Lucida Sans Unicode"/>
                <a:ea typeface="Lucida Sans Unicode"/>
                <a:cs typeface="Lucida Sans Unicode"/>
                <a:sym typeface="Lucida Sans Unicode"/>
              </a:defRPr>
            </a:pPr>
            <a:r>
              <a:rPr sz="1326" baseline="0">
                <a:solidFill>
                  <a:schemeClr val="bg1"/>
                </a:solidFill>
              </a:rPr>
              <a:t>@</a:t>
            </a:r>
            <a:r>
              <a:rPr sz="1326" spc="-66" baseline="0">
                <a:solidFill>
                  <a:schemeClr val="bg1"/>
                </a:solidFill>
              </a:rPr>
              <a:t> </a:t>
            </a:r>
            <a:r>
              <a:rPr sz="1326" spc="-51" baseline="0">
                <a:solidFill>
                  <a:schemeClr val="bg1"/>
                </a:solidFill>
              </a:rPr>
              <a:t>202</a:t>
            </a:r>
            <a:r>
              <a:rPr lang="en-US" sz="1326" spc="-51" baseline="0">
                <a:solidFill>
                  <a:schemeClr val="bg1"/>
                </a:solidFill>
              </a:rPr>
              <a:t>4</a:t>
            </a:r>
            <a:r>
              <a:rPr sz="1326" spc="-66" baseline="0">
                <a:solidFill>
                  <a:schemeClr val="bg1"/>
                </a:solidFill>
              </a:rPr>
              <a:t> </a:t>
            </a:r>
            <a:r>
              <a:rPr sz="1326" spc="61" baseline="0">
                <a:solidFill>
                  <a:schemeClr val="bg1"/>
                </a:solidFill>
              </a:rPr>
              <a:t>Dynamic</a:t>
            </a:r>
            <a:r>
              <a:rPr sz="1326" spc="-66" baseline="0">
                <a:solidFill>
                  <a:schemeClr val="bg1"/>
                </a:solidFill>
              </a:rPr>
              <a:t> </a:t>
            </a:r>
            <a:r>
              <a:rPr sz="1326" spc="41" baseline="0">
                <a:solidFill>
                  <a:schemeClr val="bg1"/>
                </a:solidFill>
              </a:rPr>
              <a:t>Communities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5488C3-1EA5-3614-1946-6015D751C8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2129" y="1211262"/>
            <a:ext cx="6539288" cy="1351952"/>
          </a:xfrm>
          <a:ln>
            <a:noFill/>
          </a:ln>
        </p:spPr>
        <p:txBody>
          <a:bodyPr/>
          <a:lstStyle>
            <a:lvl1pPr>
              <a:defRPr sz="4400" b="1" i="0" baseline="0">
                <a:solidFill>
                  <a:srgbClr val="1E275C"/>
                </a:solidFill>
                <a:latin typeface="Segoe" panose="020B0502040200020203" pitchFamily="34" charset="77"/>
              </a:defRPr>
            </a:lvl1pPr>
          </a:lstStyle>
          <a:p>
            <a:r>
              <a:rPr lang="en-US"/>
              <a:t>Session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5F30869-1BD4-D9D2-CE84-B199E855DE9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  <p:sp>
        <p:nvSpPr>
          <p:cNvPr id="8" name="object 9">
            <a:extLst>
              <a:ext uri="{FF2B5EF4-FFF2-40B4-BE49-F238E27FC236}">
                <a16:creationId xmlns:a16="http://schemas.microsoft.com/office/drawing/2014/main" id="{EEE12B02-F83C-EE22-51AA-8DB85C11B023}"/>
              </a:ext>
            </a:extLst>
          </p:cNvPr>
          <p:cNvSpPr txBox="1"/>
          <p:nvPr userDrawn="1"/>
        </p:nvSpPr>
        <p:spPr>
          <a:xfrm>
            <a:off x="466368" y="552683"/>
            <a:ext cx="6099086" cy="6155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en-US" sz="2000">
                <a:latin typeface="Poppins" panose="00000500000000000000" pitchFamily="2" charset="0"/>
                <a:cs typeface="Poppins" panose="00000500000000000000" pitchFamily="2" charset="0"/>
              </a:rPr>
              <a:t>The largest independent innovation, education, and training event for Microsoft Biz Apps</a:t>
            </a:r>
          </a:p>
        </p:txBody>
      </p:sp>
      <p:sp>
        <p:nvSpPr>
          <p:cNvPr id="9" name="object 2">
            <a:extLst>
              <a:ext uri="{FF2B5EF4-FFF2-40B4-BE49-F238E27FC236}">
                <a16:creationId xmlns:a16="http://schemas.microsoft.com/office/drawing/2014/main" id="{AE3F88F1-DEAB-1BF5-CA50-15868AFD63BC}"/>
              </a:ext>
            </a:extLst>
          </p:cNvPr>
          <p:cNvSpPr txBox="1"/>
          <p:nvPr userDrawn="1"/>
        </p:nvSpPr>
        <p:spPr>
          <a:xfrm>
            <a:off x="431123" y="4315499"/>
            <a:ext cx="3201099" cy="9889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marR="5181" indent="12953">
              <a:lnSpc>
                <a:spcPct val="100000"/>
              </a:lnSpc>
              <a:spcBef>
                <a:spcPts val="306"/>
              </a:spcBef>
              <a:defRPr sz="2100" spc="85">
                <a:solidFill>
                  <a:srgbClr val="252F35"/>
                </a:solidFill>
                <a:latin typeface="Lucida Sans Unicode"/>
                <a:ea typeface="Lucida Sans Unicode"/>
                <a:cs typeface="Lucida Sans Unicode"/>
                <a:sym typeface="Lucida Sans Unicode"/>
              </a:defRPr>
            </a:pPr>
            <a:r>
              <a:rPr lang="en-US" sz="2142"/>
              <a:t>A Dynamics-First, ‘For User, By User’ Event</a:t>
            </a:r>
            <a:r>
              <a:rPr sz="2142" spc="-25"/>
              <a:t>.</a:t>
            </a:r>
          </a:p>
        </p:txBody>
      </p:sp>
      <p:sp>
        <p:nvSpPr>
          <p:cNvPr id="10" name="object 4">
            <a:extLst>
              <a:ext uri="{FF2B5EF4-FFF2-40B4-BE49-F238E27FC236}">
                <a16:creationId xmlns:a16="http://schemas.microsoft.com/office/drawing/2014/main" id="{B3D165BB-366E-FF38-B8DA-3AF941C1841F}"/>
              </a:ext>
            </a:extLst>
          </p:cNvPr>
          <p:cNvSpPr/>
          <p:nvPr userDrawn="1"/>
        </p:nvSpPr>
        <p:spPr>
          <a:xfrm>
            <a:off x="431123" y="1614904"/>
            <a:ext cx="96228" cy="494787"/>
          </a:xfrm>
          <a:prstGeom prst="rect">
            <a:avLst/>
          </a:prstGeom>
          <a:solidFill>
            <a:srgbClr val="E88C24"/>
          </a:solidFill>
          <a:ln w="12700">
            <a:miter lim="400000"/>
          </a:ln>
        </p:spPr>
        <p:txBody>
          <a:bodyPr lIns="46629" rIns="46629"/>
          <a:lstStyle/>
          <a:p>
            <a:endParaRPr sz="1836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DCDF2B9-72C1-AA03-FF96-F56D0921C292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399679" y="887791"/>
            <a:ext cx="3264575" cy="3264112"/>
          </a:xfrm>
          <a:prstGeom prst="ellipse">
            <a:avLst/>
          </a:prstGeom>
          <a:solidFill>
            <a:srgbClr val="A6ACB7"/>
          </a:solidFill>
          <a:ln w="63500">
            <a:solidFill>
              <a:srgbClr val="FF9300"/>
            </a:solidFill>
          </a:ln>
        </p:spPr>
        <p:txBody>
          <a:bodyPr/>
          <a:lstStyle>
            <a:lvl1pPr algn="ctr">
              <a:defRPr sz="2800"/>
            </a:lvl1pPr>
          </a:lstStyle>
          <a:p>
            <a:r>
              <a:rPr lang="en-US"/>
              <a:t>headshot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8E937562-ECCA-ACB9-CB06-66F1C251F01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31307" y="4280914"/>
            <a:ext cx="3397360" cy="757692"/>
          </a:xfrm>
        </p:spPr>
        <p:txBody>
          <a:bodyPr/>
          <a:lstStyle>
            <a:lvl1pPr algn="ctr">
              <a:defRPr sz="1800" baseline="0">
                <a:solidFill>
                  <a:srgbClr val="000000"/>
                </a:solidFill>
                <a:latin typeface="Verdana" panose="020B060403050404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7C41EE8-B619-2810-5033-75026CB19CC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350375" y="214270"/>
            <a:ext cx="3086100" cy="109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978159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- Multiple Speak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blue and orange corner with a white background&#10;&#10;Description automatically generated">
            <a:extLst>
              <a:ext uri="{FF2B5EF4-FFF2-40B4-BE49-F238E27FC236}">
                <a16:creationId xmlns:a16="http://schemas.microsoft.com/office/drawing/2014/main" id="{44D27363-F396-8326-6117-B64BB86F301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089"/>
            <a:ext cx="12466726" cy="7009353"/>
          </a:xfrm>
          <a:prstGeom prst="rect">
            <a:avLst/>
          </a:prstGeom>
        </p:spPr>
      </p:pic>
      <p:sp>
        <p:nvSpPr>
          <p:cNvPr id="2" name="object 4">
            <a:extLst>
              <a:ext uri="{FF2B5EF4-FFF2-40B4-BE49-F238E27FC236}">
                <a16:creationId xmlns:a16="http://schemas.microsoft.com/office/drawing/2014/main" id="{0B28C195-13A6-C9A0-D65F-4B15E26DBBAE}"/>
              </a:ext>
            </a:extLst>
          </p:cNvPr>
          <p:cNvSpPr/>
          <p:nvPr userDrawn="1"/>
        </p:nvSpPr>
        <p:spPr>
          <a:xfrm>
            <a:off x="580899" y="745162"/>
            <a:ext cx="96228" cy="494786"/>
          </a:xfrm>
          <a:prstGeom prst="rect">
            <a:avLst/>
          </a:prstGeom>
          <a:solidFill>
            <a:srgbClr val="E88C24"/>
          </a:solidFill>
          <a:ln w="12700" cap="flat">
            <a:noFill/>
            <a:miter lim="400000"/>
          </a:ln>
          <a:effectLst/>
        </p:spPr>
        <p:txBody>
          <a:bodyPr wrap="square" lIns="46629" tIns="46629" rIns="46629" bIns="46629" numCol="1" anchor="t">
            <a:noAutofit/>
          </a:bodyPr>
          <a:lstStyle/>
          <a:p>
            <a:endParaRPr sz="1836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29FF92-AF0F-BD1E-08DB-3F4D3757DA18}"/>
              </a:ext>
            </a:extLst>
          </p:cNvPr>
          <p:cNvSpPr txBox="1"/>
          <p:nvPr userDrawn="1"/>
        </p:nvSpPr>
        <p:spPr>
          <a:xfrm>
            <a:off x="841490" y="660997"/>
            <a:ext cx="4005134" cy="784757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 sz="4400" b="1">
                <a:solidFill>
                  <a:srgbClr val="273472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>
              <a:defRPr sz="4400" b="1">
                <a:solidFill>
                  <a:srgbClr val="273472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>
              <a:defRPr sz="4400" b="1">
                <a:solidFill>
                  <a:srgbClr val="273472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>
              <a:defRPr sz="4400" b="1">
                <a:solidFill>
                  <a:srgbClr val="273472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>
              <a:defRPr sz="4400" b="1">
                <a:solidFill>
                  <a:srgbClr val="273472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>
              <a:defRPr sz="4400" b="1">
                <a:solidFill>
                  <a:srgbClr val="273472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>
              <a:defRPr sz="4400" b="1">
                <a:solidFill>
                  <a:srgbClr val="273472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>
              <a:defRPr sz="4400" b="1">
                <a:solidFill>
                  <a:srgbClr val="273472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>
              <a:defRPr sz="4400" b="1">
                <a:solidFill>
                  <a:srgbClr val="273472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lvl="0"/>
            <a:r>
              <a:rPr lang="en-US" sz="4080">
                <a:sym typeface="Calibri"/>
              </a:rPr>
              <a:t>Speakers</a:t>
            </a:r>
          </a:p>
        </p:txBody>
      </p:sp>
      <p:sp>
        <p:nvSpPr>
          <p:cNvPr id="4" name="Picture Placeholder 13">
            <a:extLst>
              <a:ext uri="{FF2B5EF4-FFF2-40B4-BE49-F238E27FC236}">
                <a16:creationId xmlns:a16="http://schemas.microsoft.com/office/drawing/2014/main" id="{A611E3E8-9C82-3A94-5AF8-DE0EEC49219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61697" y="1632056"/>
            <a:ext cx="1865471" cy="1865207"/>
          </a:xfrm>
          <a:prstGeom prst="ellipse">
            <a:avLst/>
          </a:prstGeom>
          <a:solidFill>
            <a:srgbClr val="A6ACB7"/>
          </a:solidFill>
          <a:ln w="63500">
            <a:solidFill>
              <a:srgbClr val="FF9300"/>
            </a:solidFill>
          </a:ln>
        </p:spPr>
        <p:txBody>
          <a:bodyPr/>
          <a:lstStyle>
            <a:lvl1pPr marL="0" indent="0" algn="ctr">
              <a:buNone/>
              <a:defRPr sz="1800" baseline="0"/>
            </a:lvl1pPr>
          </a:lstStyle>
          <a:p>
            <a:r>
              <a:rPr lang="en-US"/>
              <a:t>headshot</a:t>
            </a:r>
          </a:p>
        </p:txBody>
      </p:sp>
      <p:sp>
        <p:nvSpPr>
          <p:cNvPr id="5" name="Picture Placeholder 13">
            <a:extLst>
              <a:ext uri="{FF2B5EF4-FFF2-40B4-BE49-F238E27FC236}">
                <a16:creationId xmlns:a16="http://schemas.microsoft.com/office/drawing/2014/main" id="{51F6DAED-041B-09B2-3CC8-48D14D53E1D3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61697" y="4189625"/>
            <a:ext cx="1865471" cy="1865207"/>
          </a:xfrm>
          <a:prstGeom prst="ellipse">
            <a:avLst/>
          </a:prstGeom>
          <a:solidFill>
            <a:srgbClr val="A6ACB7"/>
          </a:solidFill>
          <a:ln w="63500">
            <a:solidFill>
              <a:srgbClr val="FF9300"/>
            </a:solidFill>
          </a:ln>
        </p:spPr>
        <p:txBody>
          <a:bodyPr/>
          <a:lstStyle>
            <a:lvl1pPr marL="0" indent="0" algn="ctr">
              <a:buNone/>
              <a:defRPr sz="1800" baseline="0"/>
            </a:lvl1pPr>
          </a:lstStyle>
          <a:p>
            <a:r>
              <a:rPr lang="en-US"/>
              <a:t>headshot</a:t>
            </a:r>
          </a:p>
        </p:txBody>
      </p:sp>
      <p:sp>
        <p:nvSpPr>
          <p:cNvPr id="6" name="Picture Placeholder 13">
            <a:extLst>
              <a:ext uri="{FF2B5EF4-FFF2-40B4-BE49-F238E27FC236}">
                <a16:creationId xmlns:a16="http://schemas.microsoft.com/office/drawing/2014/main" id="{D59FEECC-FD0F-27C0-892D-391D635CF27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846624" y="1632056"/>
            <a:ext cx="1865471" cy="1865207"/>
          </a:xfrm>
          <a:prstGeom prst="ellipse">
            <a:avLst/>
          </a:prstGeom>
          <a:solidFill>
            <a:srgbClr val="A6ACB7"/>
          </a:solidFill>
          <a:ln w="63500">
            <a:solidFill>
              <a:srgbClr val="FF9300"/>
            </a:solidFill>
          </a:ln>
        </p:spPr>
        <p:txBody>
          <a:bodyPr/>
          <a:lstStyle>
            <a:lvl1pPr marL="0" indent="0" algn="ctr">
              <a:buNone/>
              <a:defRPr sz="1800" baseline="0"/>
            </a:lvl1pPr>
          </a:lstStyle>
          <a:p>
            <a:r>
              <a:rPr lang="en-US"/>
              <a:t>headshot</a:t>
            </a:r>
          </a:p>
        </p:txBody>
      </p:sp>
      <p:sp>
        <p:nvSpPr>
          <p:cNvPr id="7" name="Picture Placeholder 13">
            <a:extLst>
              <a:ext uri="{FF2B5EF4-FFF2-40B4-BE49-F238E27FC236}">
                <a16:creationId xmlns:a16="http://schemas.microsoft.com/office/drawing/2014/main" id="{D7F9CB0E-D8D7-269D-46FC-3FE3C0775BD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846624" y="4189625"/>
            <a:ext cx="1865471" cy="1865207"/>
          </a:xfrm>
          <a:prstGeom prst="ellipse">
            <a:avLst/>
          </a:prstGeom>
          <a:solidFill>
            <a:srgbClr val="A6ACB7"/>
          </a:solidFill>
          <a:ln w="63500">
            <a:solidFill>
              <a:srgbClr val="FF9300"/>
            </a:solidFill>
          </a:ln>
        </p:spPr>
        <p:txBody>
          <a:bodyPr/>
          <a:lstStyle>
            <a:lvl1pPr marL="0" indent="0" algn="ctr">
              <a:buNone/>
              <a:defRPr sz="1800" baseline="0"/>
            </a:lvl1pPr>
          </a:lstStyle>
          <a:p>
            <a:r>
              <a:rPr lang="en-US"/>
              <a:t>headshot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882C320-4955-A70C-46A3-AC36AD81F0D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595791" y="1632056"/>
            <a:ext cx="1980443" cy="1865207"/>
          </a:xfrm>
        </p:spPr>
        <p:txBody>
          <a:bodyPr/>
          <a:lstStyle>
            <a:lvl1pPr>
              <a:defRPr sz="180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/>
              <a:t>Name, Title, Company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AA81035F-BFB1-2B4A-D37D-07EA122D7D0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82484" y="1632056"/>
            <a:ext cx="1980443" cy="1865207"/>
          </a:xfrm>
        </p:spPr>
        <p:txBody>
          <a:bodyPr/>
          <a:lstStyle>
            <a:lvl1pPr>
              <a:defRPr sz="180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/>
              <a:t>Name, Title, Company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CA8498CA-DC8E-DB42-C9DB-295CBC2AB20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595791" y="4189625"/>
            <a:ext cx="1980443" cy="1865207"/>
          </a:xfrm>
        </p:spPr>
        <p:txBody>
          <a:bodyPr/>
          <a:lstStyle>
            <a:lvl1pPr>
              <a:defRPr sz="180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/>
              <a:t>Name, Title, Company</a:t>
            </a: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6947CEC6-4DE0-3AD4-99B7-14156074EF5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982484" y="4189625"/>
            <a:ext cx="1980443" cy="1865207"/>
          </a:xfrm>
        </p:spPr>
        <p:txBody>
          <a:bodyPr/>
          <a:lstStyle>
            <a:lvl1pPr>
              <a:defRPr sz="180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/>
              <a:t>Name, Title, Company</a:t>
            </a:r>
          </a:p>
        </p:txBody>
      </p:sp>
      <p:sp>
        <p:nvSpPr>
          <p:cNvPr id="15" name="object 10">
            <a:extLst>
              <a:ext uri="{FF2B5EF4-FFF2-40B4-BE49-F238E27FC236}">
                <a16:creationId xmlns:a16="http://schemas.microsoft.com/office/drawing/2014/main" id="{28136842-CD0A-1D81-A51A-FEBC7142305E}"/>
              </a:ext>
            </a:extLst>
          </p:cNvPr>
          <p:cNvSpPr txBox="1"/>
          <p:nvPr userDrawn="1"/>
        </p:nvSpPr>
        <p:spPr>
          <a:xfrm>
            <a:off x="272742" y="6629917"/>
            <a:ext cx="2737970" cy="2080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 indent="12953">
              <a:spcBef>
                <a:spcPts val="102"/>
              </a:spcBef>
              <a:defRPr sz="1300" spc="215">
                <a:solidFill>
                  <a:srgbClr val="3C474C"/>
                </a:solidFill>
                <a:latin typeface="Lucida Sans Unicode"/>
                <a:ea typeface="Lucida Sans Unicode"/>
                <a:cs typeface="Lucida Sans Unicode"/>
                <a:sym typeface="Lucida Sans Unicode"/>
              </a:defRPr>
            </a:pPr>
            <a:r>
              <a:rPr sz="1326"/>
              <a:t>@</a:t>
            </a:r>
            <a:r>
              <a:rPr sz="1326" spc="-66"/>
              <a:t> </a:t>
            </a:r>
            <a:r>
              <a:rPr sz="1326" spc="-51"/>
              <a:t>202</a:t>
            </a:r>
            <a:r>
              <a:rPr lang="en-US" sz="1326" spc="-51"/>
              <a:t>4</a:t>
            </a:r>
            <a:r>
              <a:rPr sz="1326" spc="-66"/>
              <a:t> </a:t>
            </a:r>
            <a:r>
              <a:rPr sz="1326" spc="61"/>
              <a:t>Dynamic</a:t>
            </a:r>
            <a:r>
              <a:rPr sz="1326" spc="-66"/>
              <a:t> </a:t>
            </a:r>
            <a:r>
              <a:rPr sz="1326" spc="41"/>
              <a:t>Communities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6F06B7A-D76F-8218-DCAA-6EC941C616D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350375" y="214270"/>
            <a:ext cx="3086100" cy="109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039517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Agend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ue and orange corner with a white background&#10;&#10;Description automatically generated">
            <a:extLst>
              <a:ext uri="{FF2B5EF4-FFF2-40B4-BE49-F238E27FC236}">
                <a16:creationId xmlns:a16="http://schemas.microsoft.com/office/drawing/2014/main" id="{24F3BB27-192C-2308-5616-9A66200D01E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1089"/>
            <a:ext cx="12423307" cy="6984941"/>
          </a:xfrm>
          <a:prstGeom prst="rect">
            <a:avLst/>
          </a:prstGeom>
        </p:spPr>
      </p:pic>
      <p:sp>
        <p:nvSpPr>
          <p:cNvPr id="10" name="object 10">
            <a:extLst>
              <a:ext uri="{FF2B5EF4-FFF2-40B4-BE49-F238E27FC236}">
                <a16:creationId xmlns:a16="http://schemas.microsoft.com/office/drawing/2014/main" id="{AA4E1C05-C18C-5999-ACBA-01155639006B}"/>
              </a:ext>
            </a:extLst>
          </p:cNvPr>
          <p:cNvSpPr txBox="1"/>
          <p:nvPr userDrawn="1"/>
        </p:nvSpPr>
        <p:spPr>
          <a:xfrm>
            <a:off x="9685337" y="6637374"/>
            <a:ext cx="2737970" cy="2080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 indent="12953">
              <a:spcBef>
                <a:spcPts val="102"/>
              </a:spcBef>
              <a:defRPr sz="1300" spc="215">
                <a:solidFill>
                  <a:srgbClr val="3C474C"/>
                </a:solidFill>
                <a:latin typeface="Lucida Sans Unicode"/>
                <a:ea typeface="Lucida Sans Unicode"/>
                <a:cs typeface="Lucida Sans Unicode"/>
                <a:sym typeface="Lucida Sans Unicode"/>
              </a:defRPr>
            </a:pPr>
            <a:r>
              <a:rPr sz="1326" baseline="0">
                <a:solidFill>
                  <a:schemeClr val="bg1"/>
                </a:solidFill>
              </a:rPr>
              <a:t>@</a:t>
            </a:r>
            <a:r>
              <a:rPr sz="1326" spc="-66" baseline="0">
                <a:solidFill>
                  <a:schemeClr val="bg1"/>
                </a:solidFill>
              </a:rPr>
              <a:t> </a:t>
            </a:r>
            <a:r>
              <a:rPr sz="1326" spc="-51" baseline="0">
                <a:solidFill>
                  <a:schemeClr val="bg1"/>
                </a:solidFill>
              </a:rPr>
              <a:t>202</a:t>
            </a:r>
            <a:r>
              <a:rPr lang="en-US" sz="1326" spc="-51" baseline="0">
                <a:solidFill>
                  <a:schemeClr val="bg1"/>
                </a:solidFill>
              </a:rPr>
              <a:t>4</a:t>
            </a:r>
            <a:r>
              <a:rPr sz="1326" spc="-66" baseline="0">
                <a:solidFill>
                  <a:schemeClr val="bg1"/>
                </a:solidFill>
              </a:rPr>
              <a:t> </a:t>
            </a:r>
            <a:r>
              <a:rPr sz="1326" spc="61" baseline="0">
                <a:solidFill>
                  <a:schemeClr val="bg1"/>
                </a:solidFill>
              </a:rPr>
              <a:t>Dynamic</a:t>
            </a:r>
            <a:r>
              <a:rPr sz="1326" spc="-66" baseline="0">
                <a:solidFill>
                  <a:schemeClr val="bg1"/>
                </a:solidFill>
              </a:rPr>
              <a:t> </a:t>
            </a:r>
            <a:r>
              <a:rPr sz="1326" spc="41" baseline="0">
                <a:solidFill>
                  <a:schemeClr val="bg1"/>
                </a:solidFill>
              </a:rPr>
              <a:t>Communities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18FB400-37E7-74B2-ACB9-7ED56CD5FDD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  <p:sp>
        <p:nvSpPr>
          <p:cNvPr id="9" name="object 10">
            <a:extLst>
              <a:ext uri="{FF2B5EF4-FFF2-40B4-BE49-F238E27FC236}">
                <a16:creationId xmlns:a16="http://schemas.microsoft.com/office/drawing/2014/main" id="{1ABBA802-E452-2AFC-E7D9-86DF60B7192F}"/>
              </a:ext>
            </a:extLst>
          </p:cNvPr>
          <p:cNvSpPr/>
          <p:nvPr userDrawn="1"/>
        </p:nvSpPr>
        <p:spPr>
          <a:xfrm>
            <a:off x="580899" y="745163"/>
            <a:ext cx="96228" cy="494786"/>
          </a:xfrm>
          <a:prstGeom prst="rect">
            <a:avLst/>
          </a:prstGeom>
          <a:solidFill>
            <a:srgbClr val="E88C24"/>
          </a:solidFill>
          <a:ln w="12700">
            <a:miter lim="400000"/>
          </a:ln>
        </p:spPr>
        <p:txBody>
          <a:bodyPr lIns="46629" rIns="46629"/>
          <a:lstStyle/>
          <a:p>
            <a:endParaRPr sz="1836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1A45573-240E-43E8-215E-27DACC27BED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74041" y="1672535"/>
            <a:ext cx="4852788" cy="4632253"/>
          </a:xfrm>
        </p:spPr>
        <p:txBody>
          <a:bodyPr/>
          <a:lstStyle>
            <a:lvl1pPr marL="291436" indent="-291436">
              <a:buClr>
                <a:srgbClr val="E88C23"/>
              </a:buClr>
              <a:buSzPct val="110000"/>
              <a:buFont typeface="Arial" panose="020B0604020202020204" pitchFamily="34" charset="0"/>
              <a:buChar char="•"/>
              <a:defRPr sz="180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291436" indent="-291436">
              <a:buFont typeface="Arial" panose="020B0604020202020204" pitchFamily="34" charset="0"/>
              <a:buChar char="•"/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291436" indent="-291436">
              <a:buFont typeface="Arial" panose="020B0604020202020204" pitchFamily="34" charset="0"/>
              <a:buChar char="•"/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291436" indent="-291436">
              <a:buFont typeface="Arial" panose="020B0604020202020204" pitchFamily="34" charset="0"/>
              <a:buChar char="•"/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91436" indent="-291436">
              <a:buFont typeface="Arial" panose="020B0604020202020204" pitchFamily="34" charset="0"/>
              <a:buChar char="•"/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/>
              <a:t>Agenda items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0358E50-23C2-0424-524F-699C343C65C3}"/>
              </a:ext>
            </a:extLst>
          </p:cNvPr>
          <p:cNvSpPr txBox="1"/>
          <p:nvPr userDrawn="1"/>
        </p:nvSpPr>
        <p:spPr>
          <a:xfrm>
            <a:off x="774041" y="628494"/>
            <a:ext cx="2936625" cy="7345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6629" tIns="46629" rIns="46629" bIns="46629" numCol="1" spcCol="38100" rtlCol="0" anchor="t">
            <a:spAutoFit/>
          </a:bodyPr>
          <a:lstStyle/>
          <a:p>
            <a:pPr marL="0" marR="0" indent="0" algn="l" defTabSz="93259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80" b="1" i="0" u="none" strike="noStrike" cap="none" spc="0" normalizeH="0" baseline="0">
                <a:ln>
                  <a:noFill/>
                </a:ln>
                <a:solidFill>
                  <a:srgbClr val="273472"/>
                </a:solidFill>
                <a:effectLst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Calibri"/>
              </a:rPr>
              <a:t>Agenda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DF96BD7-A0D0-5697-E23A-C8FAF10B28E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350375" y="214270"/>
            <a:ext cx="3086100" cy="109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106643"/>
      </p:ext>
    </p:extLst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and orange corner with a white background&#10;&#10;Description automatically generated">
            <a:extLst>
              <a:ext uri="{FF2B5EF4-FFF2-40B4-BE49-F238E27FC236}">
                <a16:creationId xmlns:a16="http://schemas.microsoft.com/office/drawing/2014/main" id="{AFEECD54-600D-F37C-EE69-A8640CAD985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1089"/>
            <a:ext cx="12438415" cy="6993435"/>
          </a:xfrm>
          <a:prstGeom prst="rect">
            <a:avLst/>
          </a:prstGeom>
        </p:spPr>
      </p:pic>
      <p:sp>
        <p:nvSpPr>
          <p:cNvPr id="9" name="object 10">
            <a:extLst>
              <a:ext uri="{FF2B5EF4-FFF2-40B4-BE49-F238E27FC236}">
                <a16:creationId xmlns:a16="http://schemas.microsoft.com/office/drawing/2014/main" id="{D53E30DB-3424-A7B3-DD4B-ECDCD1F473EA}"/>
              </a:ext>
            </a:extLst>
          </p:cNvPr>
          <p:cNvSpPr txBox="1"/>
          <p:nvPr userDrawn="1"/>
        </p:nvSpPr>
        <p:spPr>
          <a:xfrm>
            <a:off x="2446337" y="6760838"/>
            <a:ext cx="2737970" cy="2080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 indent="12953">
              <a:spcBef>
                <a:spcPts val="102"/>
              </a:spcBef>
              <a:defRPr sz="1300" spc="215">
                <a:solidFill>
                  <a:srgbClr val="3C474C"/>
                </a:solidFill>
                <a:latin typeface="Lucida Sans Unicode"/>
                <a:ea typeface="Lucida Sans Unicode"/>
                <a:cs typeface="Lucida Sans Unicode"/>
                <a:sym typeface="Lucida Sans Unicode"/>
              </a:defRPr>
            </a:pPr>
            <a:r>
              <a:rPr sz="1326" baseline="0">
                <a:solidFill>
                  <a:schemeClr val="bg1"/>
                </a:solidFill>
              </a:rPr>
              <a:t>@</a:t>
            </a:r>
            <a:r>
              <a:rPr sz="1326" spc="-66" baseline="0">
                <a:solidFill>
                  <a:schemeClr val="bg1"/>
                </a:solidFill>
              </a:rPr>
              <a:t> </a:t>
            </a:r>
            <a:r>
              <a:rPr sz="1326" spc="-51" baseline="0">
                <a:solidFill>
                  <a:schemeClr val="bg1"/>
                </a:solidFill>
              </a:rPr>
              <a:t>202</a:t>
            </a:r>
            <a:r>
              <a:rPr lang="en-US" sz="1326" spc="-51" baseline="0">
                <a:solidFill>
                  <a:schemeClr val="bg1"/>
                </a:solidFill>
              </a:rPr>
              <a:t>4</a:t>
            </a:r>
            <a:r>
              <a:rPr sz="1326" spc="-66" baseline="0">
                <a:solidFill>
                  <a:schemeClr val="bg1"/>
                </a:solidFill>
              </a:rPr>
              <a:t> </a:t>
            </a:r>
            <a:r>
              <a:rPr sz="1326" spc="61" baseline="0">
                <a:solidFill>
                  <a:schemeClr val="bg1"/>
                </a:solidFill>
              </a:rPr>
              <a:t>Dynamic</a:t>
            </a:r>
            <a:r>
              <a:rPr sz="1326" spc="-66" baseline="0">
                <a:solidFill>
                  <a:schemeClr val="bg1"/>
                </a:solidFill>
              </a:rPr>
              <a:t> </a:t>
            </a:r>
            <a:r>
              <a:rPr sz="1326" spc="41" baseline="0">
                <a:solidFill>
                  <a:schemeClr val="bg1"/>
                </a:solidFill>
              </a:rPr>
              <a:t>Communities</a:t>
            </a:r>
          </a:p>
        </p:txBody>
      </p:sp>
      <p:sp>
        <p:nvSpPr>
          <p:cNvPr id="10" name="object 8">
            <a:extLst>
              <a:ext uri="{FF2B5EF4-FFF2-40B4-BE49-F238E27FC236}">
                <a16:creationId xmlns:a16="http://schemas.microsoft.com/office/drawing/2014/main" id="{28E884E9-8151-D4F3-956D-80BE3F8721D9}"/>
              </a:ext>
            </a:extLst>
          </p:cNvPr>
          <p:cNvSpPr/>
          <p:nvPr userDrawn="1"/>
        </p:nvSpPr>
        <p:spPr>
          <a:xfrm>
            <a:off x="580899" y="2043488"/>
            <a:ext cx="96228" cy="1246050"/>
          </a:xfrm>
          <a:prstGeom prst="rect">
            <a:avLst/>
          </a:prstGeom>
          <a:solidFill>
            <a:srgbClr val="E88C24"/>
          </a:solidFill>
          <a:ln w="12700">
            <a:miter lim="400000"/>
          </a:ln>
        </p:spPr>
        <p:txBody>
          <a:bodyPr lIns="46629" rIns="46629"/>
          <a:lstStyle/>
          <a:p>
            <a:endParaRPr sz="1836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0A10028-72AC-53E2-41A9-93F66C4F0D92}"/>
              </a:ext>
            </a:extLst>
          </p:cNvPr>
          <p:cNvSpPr txBox="1"/>
          <p:nvPr userDrawn="1"/>
        </p:nvSpPr>
        <p:spPr>
          <a:xfrm>
            <a:off x="871322" y="1922300"/>
            <a:ext cx="4656520" cy="1488424"/>
          </a:xfrm>
          <a:prstGeom prst="rect">
            <a:avLst/>
          </a:prstGeom>
          <a:ln w="12700">
            <a:miter lim="400000"/>
          </a:ln>
        </p:spPr>
        <p:txBody>
          <a:bodyPr lIns="0" tIns="0" rIns="0" bIns="0"/>
          <a:lstStyle>
            <a:lvl1pPr lvl="0" indent="12700" eaLnBrk="1" hangingPunct="1">
              <a:spcBef>
                <a:spcPts val="100"/>
              </a:spcBef>
              <a:defRPr sz="4400" b="1" spc="-200">
                <a:solidFill>
                  <a:srgbClr val="273472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>
              <a:defRPr sz="4400" b="1">
                <a:solidFill>
                  <a:srgbClr val="273472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>
              <a:defRPr sz="4400" b="1">
                <a:solidFill>
                  <a:srgbClr val="273472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>
              <a:defRPr sz="4400" b="1">
                <a:solidFill>
                  <a:srgbClr val="273472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>
              <a:defRPr sz="4400" b="1">
                <a:solidFill>
                  <a:srgbClr val="273472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>
              <a:defRPr sz="4400" b="1">
                <a:solidFill>
                  <a:srgbClr val="273472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>
              <a:defRPr sz="4400" b="1">
                <a:solidFill>
                  <a:srgbClr val="273472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>
              <a:defRPr sz="4400" b="1">
                <a:solidFill>
                  <a:srgbClr val="273472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>
              <a:defRPr sz="4400" b="1">
                <a:solidFill>
                  <a:srgbClr val="273472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lvl="0"/>
            <a:r>
              <a:rPr lang="en-US" sz="4488">
                <a:sym typeface="Calibri"/>
              </a:rPr>
              <a:t>Thank you for Attending!</a:t>
            </a:r>
          </a:p>
        </p:txBody>
      </p:sp>
      <p:sp>
        <p:nvSpPr>
          <p:cNvPr id="4" name="object 9">
            <a:extLst>
              <a:ext uri="{FF2B5EF4-FFF2-40B4-BE49-F238E27FC236}">
                <a16:creationId xmlns:a16="http://schemas.microsoft.com/office/drawing/2014/main" id="{E205A04B-C58C-BC42-5E28-9F389C949012}"/>
              </a:ext>
            </a:extLst>
          </p:cNvPr>
          <p:cNvSpPr txBox="1"/>
          <p:nvPr userDrawn="1"/>
        </p:nvSpPr>
        <p:spPr>
          <a:xfrm>
            <a:off x="466368" y="652823"/>
            <a:ext cx="6250118" cy="6155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en-US" sz="2000">
                <a:latin typeface="Poppins" panose="00000500000000000000" pitchFamily="2" charset="0"/>
                <a:cs typeface="Poppins" panose="00000500000000000000" pitchFamily="2" charset="0"/>
              </a:rPr>
              <a:t>The largest independent innovation, education, and training event for Microsoft Biz Apps</a:t>
            </a:r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0852A0F6-69FE-7925-F6B0-18B7342A4A83}"/>
              </a:ext>
            </a:extLst>
          </p:cNvPr>
          <p:cNvSpPr txBox="1"/>
          <p:nvPr userDrawn="1"/>
        </p:nvSpPr>
        <p:spPr>
          <a:xfrm>
            <a:off x="9591529" y="6089369"/>
            <a:ext cx="2737970" cy="1146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marL="0" marR="5181" lvl="0" indent="12953" algn="r" defTabSz="932742" rtl="0" eaLnBrk="1" fontAlgn="auto" latinLnBrk="0" hangingPunct="1">
              <a:lnSpc>
                <a:spcPct val="100000"/>
              </a:lnSpc>
              <a:spcBef>
                <a:spcPts val="306"/>
              </a:spcBef>
              <a:spcAft>
                <a:spcPts val="0"/>
              </a:spcAft>
              <a:buClrTx/>
              <a:buSzTx/>
              <a:buFontTx/>
              <a:buNone/>
              <a:tabLst/>
              <a:defRPr sz="2100" spc="85">
                <a:solidFill>
                  <a:srgbClr val="252F35"/>
                </a:solidFill>
                <a:latin typeface="Lucida Sans Unicode"/>
                <a:ea typeface="Lucida Sans Unicode"/>
                <a:cs typeface="Lucida Sans Unicode"/>
                <a:sym typeface="Lucida Sans Unicode"/>
              </a:defRPr>
            </a:pPr>
            <a:r>
              <a:rPr lang="en-US" sz="1800">
                <a:solidFill>
                  <a:schemeClr val="bg1"/>
                </a:solidFill>
              </a:rPr>
              <a:t>A Dynamics-First, ‘For User, By User’ Event</a:t>
            </a:r>
          </a:p>
          <a:p>
            <a:pPr marR="5181" indent="12953" algn="r">
              <a:lnSpc>
                <a:spcPct val="100000"/>
              </a:lnSpc>
              <a:spcBef>
                <a:spcPts val="306"/>
              </a:spcBef>
              <a:defRPr sz="2100" spc="85">
                <a:solidFill>
                  <a:srgbClr val="252F35"/>
                </a:solidFill>
                <a:latin typeface="Lucida Sans Unicode"/>
                <a:ea typeface="Lucida Sans Unicode"/>
                <a:cs typeface="Lucida Sans Unicode"/>
                <a:sym typeface="Lucida Sans Unicode"/>
              </a:defRPr>
            </a:pPr>
            <a:r>
              <a:rPr sz="1800" spc="-25" baseline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2E8EE19-D4A5-89BF-DC08-BC3CB7FE894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350375" y="214270"/>
            <a:ext cx="3086100" cy="109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936611"/>
      </p:ext>
    </p:extLst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ject 3" descr="object 3">
            <a:extLst>
              <a:ext uri="{FF2B5EF4-FFF2-40B4-BE49-F238E27FC236}">
                <a16:creationId xmlns:a16="http://schemas.microsoft.com/office/drawing/2014/main" id="{7C4580D5-DF6C-B99D-F0E1-D596FC54F696}"/>
              </a:ext>
            </a:extLst>
          </p:cNvPr>
          <p:cNvPicPr>
            <a:picLocks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-1"/>
            <a:ext cx="12447768" cy="1165754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7" name="object 5" descr="object 5">
            <a:extLst>
              <a:ext uri="{FF2B5EF4-FFF2-40B4-BE49-F238E27FC236}">
                <a16:creationId xmlns:a16="http://schemas.microsoft.com/office/drawing/2014/main" id="{D8A6BD4D-54AD-741C-B9BC-1E215FBE541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73285" y="116575"/>
            <a:ext cx="2575149" cy="932603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970BF9C-EB8A-F7E0-0637-053886C09B4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55456" y="1332521"/>
            <a:ext cx="12125563" cy="5129318"/>
          </a:xfrm>
        </p:spPr>
        <p:txBody>
          <a:bodyPr/>
          <a:lstStyle>
            <a:lvl1pPr>
              <a:defRPr sz="2800">
                <a:latin typeface="Poppins" pitchFamily="2" charset="77"/>
                <a:ea typeface="Verdana" panose="020B0604030504040204" pitchFamily="34" charset="0"/>
                <a:cs typeface="Poppins" pitchFamily="2" charset="77"/>
              </a:defRPr>
            </a:lvl1pPr>
            <a:lvl2pPr>
              <a:defRPr sz="2400">
                <a:latin typeface="Poppins" pitchFamily="2" charset="77"/>
                <a:ea typeface="Verdana" panose="020B0604030504040204" pitchFamily="34" charset="0"/>
                <a:cs typeface="Poppins" pitchFamily="2" charset="77"/>
              </a:defRPr>
            </a:lvl2pPr>
            <a:lvl3pPr>
              <a:defRPr sz="2000">
                <a:latin typeface="Poppins" pitchFamily="2" charset="77"/>
                <a:ea typeface="Verdana" panose="020B0604030504040204" pitchFamily="34" charset="0"/>
                <a:cs typeface="Poppins" pitchFamily="2" charset="77"/>
              </a:defRPr>
            </a:lvl3pPr>
            <a:lvl4pPr>
              <a:defRPr sz="1800">
                <a:latin typeface="Poppins" pitchFamily="2" charset="77"/>
                <a:ea typeface="Verdana" panose="020B0604030504040204" pitchFamily="34" charset="0"/>
                <a:cs typeface="Poppins" pitchFamily="2" charset="77"/>
              </a:defRPr>
            </a:lvl4pPr>
            <a:lvl5pPr>
              <a:defRPr sz="1600">
                <a:latin typeface="Poppins" pitchFamily="2" charset="77"/>
                <a:ea typeface="Verdana" panose="020B0604030504040204" pitchFamily="34" charset="0"/>
                <a:cs typeface="Poppins" pitchFamily="2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10A6AD1-9465-F490-B69E-FA1600170B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4791" y="0"/>
            <a:ext cx="9717828" cy="1164444"/>
          </a:xfrm>
          <a:ln>
            <a:noFill/>
          </a:ln>
        </p:spPr>
        <p:txBody>
          <a:bodyPr anchor="ctr" anchorCtr="0"/>
          <a:lstStyle>
            <a:lvl1pPr>
              <a:defRPr sz="3600" b="1" i="0">
                <a:solidFill>
                  <a:schemeClr val="bg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Session Title</a:t>
            </a:r>
          </a:p>
        </p:txBody>
      </p:sp>
      <p:pic>
        <p:nvPicPr>
          <p:cNvPr id="2" name="object 5" descr="object 5">
            <a:extLst>
              <a:ext uri="{FF2B5EF4-FFF2-40B4-BE49-F238E27FC236}">
                <a16:creationId xmlns:a16="http://schemas.microsoft.com/office/drawing/2014/main" id="{E52B9CDA-7D8F-BDDB-A414-A25418760B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364537" y="47446"/>
            <a:ext cx="3071937" cy="1088213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28553AB-92A1-D8FE-3D0E-3A09CFBA181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364537" y="30759"/>
            <a:ext cx="3098800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022967"/>
      </p:ext>
    </p:extLst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15367784"/>
      </p:ext>
    </p:extLst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558D9DC5-8056-330A-9FC6-B903D0D9641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27333"/>
            <a:ext cx="12432753" cy="6975166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180BD42A-3DCB-1766-A7EB-887008761AD7}"/>
              </a:ext>
            </a:extLst>
          </p:cNvPr>
          <p:cNvGrpSpPr/>
          <p:nvPr userDrawn="1"/>
        </p:nvGrpSpPr>
        <p:grpSpPr>
          <a:xfrm>
            <a:off x="11080931" y="315205"/>
            <a:ext cx="930131" cy="390326"/>
            <a:chOff x="7459170" y="481236"/>
            <a:chExt cx="2697427" cy="1132124"/>
          </a:xfrm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D08234CA-5411-38FF-7AD7-A1125A2C373C}"/>
                </a:ext>
              </a:extLst>
            </p:cNvPr>
            <p:cNvSpPr/>
            <p:nvPr/>
          </p:nvSpPr>
          <p:spPr>
            <a:xfrm>
              <a:off x="8457181" y="481236"/>
              <a:ext cx="1699321" cy="282936"/>
            </a:xfrm>
            <a:custGeom>
              <a:avLst/>
              <a:gdLst>
                <a:gd name="connsiteX0" fmla="*/ 0 w 1699321"/>
                <a:gd name="connsiteY0" fmla="*/ 0 h 282936"/>
                <a:gd name="connsiteX1" fmla="*/ 1699322 w 1699321"/>
                <a:gd name="connsiteY1" fmla="*/ 0 h 282936"/>
                <a:gd name="connsiteX2" fmla="*/ 1699322 w 1699321"/>
                <a:gd name="connsiteY2" fmla="*/ 282936 h 282936"/>
                <a:gd name="connsiteX3" fmla="*/ 0 w 1699321"/>
                <a:gd name="connsiteY3" fmla="*/ 282936 h 282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99321" h="282936">
                  <a:moveTo>
                    <a:pt x="0" y="0"/>
                  </a:moveTo>
                  <a:lnTo>
                    <a:pt x="1699322" y="0"/>
                  </a:lnTo>
                  <a:lnTo>
                    <a:pt x="1699322" y="282936"/>
                  </a:lnTo>
                  <a:lnTo>
                    <a:pt x="0" y="282936"/>
                  </a:lnTo>
                  <a:close/>
                </a:path>
              </a:pathLst>
            </a:custGeom>
            <a:solidFill>
              <a:schemeClr val="accent1"/>
            </a:solidFill>
            <a:ln w="94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36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2DF9BD83-8AD9-E47F-13D0-8FDE0A2B5CBA}"/>
                </a:ext>
              </a:extLst>
            </p:cNvPr>
            <p:cNvSpPr/>
            <p:nvPr/>
          </p:nvSpPr>
          <p:spPr>
            <a:xfrm>
              <a:off x="7459170" y="481236"/>
              <a:ext cx="215817" cy="282936"/>
            </a:xfrm>
            <a:custGeom>
              <a:avLst/>
              <a:gdLst>
                <a:gd name="connsiteX0" fmla="*/ 0 w 215817"/>
                <a:gd name="connsiteY0" fmla="*/ 0 h 282936"/>
                <a:gd name="connsiteX1" fmla="*/ 215817 w 215817"/>
                <a:gd name="connsiteY1" fmla="*/ 0 h 282936"/>
                <a:gd name="connsiteX2" fmla="*/ 215817 w 215817"/>
                <a:gd name="connsiteY2" fmla="*/ 282936 h 282936"/>
                <a:gd name="connsiteX3" fmla="*/ 0 w 215817"/>
                <a:gd name="connsiteY3" fmla="*/ 282936 h 282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5817" h="282936">
                  <a:moveTo>
                    <a:pt x="0" y="0"/>
                  </a:moveTo>
                  <a:lnTo>
                    <a:pt x="215817" y="0"/>
                  </a:lnTo>
                  <a:lnTo>
                    <a:pt x="215817" y="282936"/>
                  </a:lnTo>
                  <a:lnTo>
                    <a:pt x="0" y="282936"/>
                  </a:lnTo>
                  <a:close/>
                </a:path>
              </a:pathLst>
            </a:custGeom>
            <a:solidFill>
              <a:schemeClr val="bg2"/>
            </a:solidFill>
            <a:ln w="94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36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D4B512A0-BD8F-DC5F-574B-2288875D7ABD}"/>
                </a:ext>
              </a:extLst>
            </p:cNvPr>
            <p:cNvSpPr/>
            <p:nvPr/>
          </p:nvSpPr>
          <p:spPr>
            <a:xfrm>
              <a:off x="7796408" y="481236"/>
              <a:ext cx="539447" cy="282936"/>
            </a:xfrm>
            <a:custGeom>
              <a:avLst/>
              <a:gdLst>
                <a:gd name="connsiteX0" fmla="*/ 0 w 539447"/>
                <a:gd name="connsiteY0" fmla="*/ 0 h 282936"/>
                <a:gd name="connsiteX1" fmla="*/ 539448 w 539447"/>
                <a:gd name="connsiteY1" fmla="*/ 0 h 282936"/>
                <a:gd name="connsiteX2" fmla="*/ 539448 w 539447"/>
                <a:gd name="connsiteY2" fmla="*/ 282936 h 282936"/>
                <a:gd name="connsiteX3" fmla="*/ 0 w 539447"/>
                <a:gd name="connsiteY3" fmla="*/ 282936 h 282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9447" h="282936">
                  <a:moveTo>
                    <a:pt x="0" y="0"/>
                  </a:moveTo>
                  <a:lnTo>
                    <a:pt x="539448" y="0"/>
                  </a:lnTo>
                  <a:lnTo>
                    <a:pt x="539448" y="282936"/>
                  </a:lnTo>
                  <a:lnTo>
                    <a:pt x="0" y="282936"/>
                  </a:lnTo>
                  <a:close/>
                </a:path>
              </a:pathLst>
            </a:custGeom>
            <a:solidFill>
              <a:schemeClr val="accent2"/>
            </a:solidFill>
            <a:ln w="94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36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DD3EC312-3C36-2A09-743B-627CC9E7E948}"/>
                </a:ext>
              </a:extLst>
            </p:cNvPr>
            <p:cNvSpPr/>
            <p:nvPr/>
          </p:nvSpPr>
          <p:spPr>
            <a:xfrm>
              <a:off x="8457181" y="989494"/>
              <a:ext cx="488728" cy="614549"/>
            </a:xfrm>
            <a:custGeom>
              <a:avLst/>
              <a:gdLst>
                <a:gd name="connsiteX0" fmla="*/ 467318 w 488728"/>
                <a:gd name="connsiteY0" fmla="*/ 197941 h 614549"/>
                <a:gd name="connsiteX1" fmla="*/ 401850 w 488728"/>
                <a:gd name="connsiteY1" fmla="*/ 43353 h 614549"/>
                <a:gd name="connsiteX2" fmla="*/ 230757 w 488728"/>
                <a:gd name="connsiteY2" fmla="*/ 0 h 614549"/>
                <a:gd name="connsiteX3" fmla="*/ 0 w 488728"/>
                <a:gd name="connsiteY3" fmla="*/ 0 h 614549"/>
                <a:gd name="connsiteX4" fmla="*/ 0 w 488728"/>
                <a:gd name="connsiteY4" fmla="*/ 614549 h 614549"/>
                <a:gd name="connsiteX5" fmla="*/ 125132 w 488728"/>
                <a:gd name="connsiteY5" fmla="*/ 614549 h 614549"/>
                <a:gd name="connsiteX6" fmla="*/ 125132 w 488728"/>
                <a:gd name="connsiteY6" fmla="*/ 110665 h 614549"/>
                <a:gd name="connsiteX7" fmla="*/ 235324 w 488728"/>
                <a:gd name="connsiteY7" fmla="*/ 110665 h 614549"/>
                <a:gd name="connsiteX8" fmla="*/ 304028 w 488728"/>
                <a:gd name="connsiteY8" fmla="*/ 123594 h 614549"/>
                <a:gd name="connsiteX9" fmla="*/ 339046 w 488728"/>
                <a:gd name="connsiteY9" fmla="*/ 197941 h 614549"/>
                <a:gd name="connsiteX10" fmla="*/ 247695 w 488728"/>
                <a:gd name="connsiteY10" fmla="*/ 284647 h 614549"/>
                <a:gd name="connsiteX11" fmla="*/ 164337 w 488728"/>
                <a:gd name="connsiteY11" fmla="*/ 284647 h 614549"/>
                <a:gd name="connsiteX12" fmla="*/ 164337 w 488728"/>
                <a:gd name="connsiteY12" fmla="*/ 395882 h 614549"/>
                <a:gd name="connsiteX13" fmla="*/ 214009 w 488728"/>
                <a:gd name="connsiteY13" fmla="*/ 395882 h 614549"/>
                <a:gd name="connsiteX14" fmla="*/ 344184 w 488728"/>
                <a:gd name="connsiteY14" fmla="*/ 614549 h 614549"/>
                <a:gd name="connsiteX15" fmla="*/ 488729 w 488728"/>
                <a:gd name="connsiteY15" fmla="*/ 614549 h 614549"/>
                <a:gd name="connsiteX16" fmla="*/ 344184 w 488728"/>
                <a:gd name="connsiteY16" fmla="*/ 375252 h 614549"/>
                <a:gd name="connsiteX17" fmla="*/ 467318 w 488728"/>
                <a:gd name="connsiteY17" fmla="*/ 197941 h 614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88728" h="614549">
                  <a:moveTo>
                    <a:pt x="467318" y="197941"/>
                  </a:moveTo>
                  <a:cubicBezTo>
                    <a:pt x="467318" y="131295"/>
                    <a:pt x="444671" y="77674"/>
                    <a:pt x="401850" y="43353"/>
                  </a:cubicBezTo>
                  <a:cubicBezTo>
                    <a:pt x="357792" y="8366"/>
                    <a:pt x="306597" y="0"/>
                    <a:pt x="230757" y="0"/>
                  </a:cubicBezTo>
                  <a:lnTo>
                    <a:pt x="0" y="0"/>
                  </a:lnTo>
                  <a:lnTo>
                    <a:pt x="0" y="614549"/>
                  </a:lnTo>
                  <a:lnTo>
                    <a:pt x="125132" y="614549"/>
                  </a:lnTo>
                  <a:lnTo>
                    <a:pt x="125132" y="110665"/>
                  </a:lnTo>
                  <a:lnTo>
                    <a:pt x="235324" y="110665"/>
                  </a:lnTo>
                  <a:cubicBezTo>
                    <a:pt x="266441" y="110665"/>
                    <a:pt x="289088" y="114562"/>
                    <a:pt x="304028" y="123594"/>
                  </a:cubicBezTo>
                  <a:cubicBezTo>
                    <a:pt x="326009" y="136524"/>
                    <a:pt x="339046" y="160483"/>
                    <a:pt x="339046" y="197941"/>
                  </a:cubicBezTo>
                  <a:cubicBezTo>
                    <a:pt x="339046" y="262020"/>
                    <a:pt x="299556" y="284647"/>
                    <a:pt x="247695" y="284647"/>
                  </a:cubicBezTo>
                  <a:lnTo>
                    <a:pt x="164337" y="284647"/>
                  </a:lnTo>
                  <a:lnTo>
                    <a:pt x="164337" y="395882"/>
                  </a:lnTo>
                  <a:lnTo>
                    <a:pt x="214009" y="395882"/>
                  </a:lnTo>
                  <a:lnTo>
                    <a:pt x="344184" y="614549"/>
                  </a:lnTo>
                  <a:lnTo>
                    <a:pt x="488729" y="614549"/>
                  </a:lnTo>
                  <a:lnTo>
                    <a:pt x="344184" y="375252"/>
                  </a:lnTo>
                  <a:cubicBezTo>
                    <a:pt x="428494" y="350628"/>
                    <a:pt x="467318" y="280749"/>
                    <a:pt x="467318" y="197941"/>
                  </a:cubicBezTo>
                  <a:close/>
                </a:path>
              </a:pathLst>
            </a:custGeom>
            <a:solidFill>
              <a:schemeClr val="accent4"/>
            </a:solidFill>
            <a:ln w="94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36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31C4C18C-67E4-0979-F776-7D5D537D8424}"/>
                </a:ext>
              </a:extLst>
            </p:cNvPr>
            <p:cNvSpPr/>
            <p:nvPr/>
          </p:nvSpPr>
          <p:spPr>
            <a:xfrm>
              <a:off x="8982831" y="979987"/>
              <a:ext cx="458373" cy="633373"/>
            </a:xfrm>
            <a:custGeom>
              <a:avLst/>
              <a:gdLst>
                <a:gd name="connsiteX0" fmla="*/ 320871 w 458373"/>
                <a:gd name="connsiteY0" fmla="*/ 276091 h 633373"/>
                <a:gd name="connsiteX1" fmla="*/ 132269 w 458373"/>
                <a:gd name="connsiteY1" fmla="*/ 174553 h 633373"/>
                <a:gd name="connsiteX2" fmla="*/ 228187 w 458373"/>
                <a:gd name="connsiteY2" fmla="*/ 111235 h 633373"/>
                <a:gd name="connsiteX3" fmla="*/ 415457 w 458373"/>
                <a:gd name="connsiteY3" fmla="*/ 138426 h 633373"/>
                <a:gd name="connsiteX4" fmla="*/ 415457 w 458373"/>
                <a:gd name="connsiteY4" fmla="*/ 27191 h 633373"/>
                <a:gd name="connsiteX5" fmla="*/ 224952 w 458373"/>
                <a:gd name="connsiteY5" fmla="*/ 0 h 633373"/>
                <a:gd name="connsiteX6" fmla="*/ 0 w 458373"/>
                <a:gd name="connsiteY6" fmla="*/ 172081 h 633373"/>
                <a:gd name="connsiteX7" fmla="*/ 144544 w 458373"/>
                <a:gd name="connsiteY7" fmla="*/ 351864 h 633373"/>
                <a:gd name="connsiteX8" fmla="*/ 326676 w 458373"/>
                <a:gd name="connsiteY8" fmla="*/ 452831 h 633373"/>
                <a:gd name="connsiteX9" fmla="*/ 209441 w 458373"/>
                <a:gd name="connsiteY9" fmla="*/ 522709 h 633373"/>
                <a:gd name="connsiteX10" fmla="*/ 13703 w 458373"/>
                <a:gd name="connsiteY10" fmla="*/ 494187 h 633373"/>
                <a:gd name="connsiteX11" fmla="*/ 13703 w 458373"/>
                <a:gd name="connsiteY11" fmla="*/ 606088 h 633373"/>
                <a:gd name="connsiteX12" fmla="*/ 215912 w 458373"/>
                <a:gd name="connsiteY12" fmla="*/ 633374 h 633373"/>
                <a:gd name="connsiteX13" fmla="*/ 458373 w 458373"/>
                <a:gd name="connsiteY13" fmla="*/ 443229 h 633373"/>
                <a:gd name="connsiteX14" fmla="*/ 320966 w 458373"/>
                <a:gd name="connsiteY14" fmla="*/ 276281 h 633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58373" h="633373">
                  <a:moveTo>
                    <a:pt x="320871" y="276091"/>
                  </a:moveTo>
                  <a:cubicBezTo>
                    <a:pt x="232089" y="245668"/>
                    <a:pt x="132269" y="241770"/>
                    <a:pt x="132269" y="174553"/>
                  </a:cubicBezTo>
                  <a:cubicBezTo>
                    <a:pt x="132269" y="131295"/>
                    <a:pt x="171854" y="111235"/>
                    <a:pt x="228187" y="111235"/>
                  </a:cubicBezTo>
                  <a:cubicBezTo>
                    <a:pt x="284521" y="111235"/>
                    <a:pt x="332575" y="116369"/>
                    <a:pt x="415457" y="138426"/>
                  </a:cubicBezTo>
                  <a:lnTo>
                    <a:pt x="415457" y="27191"/>
                  </a:lnTo>
                  <a:cubicBezTo>
                    <a:pt x="344184" y="7130"/>
                    <a:pt x="292324" y="0"/>
                    <a:pt x="224952" y="0"/>
                  </a:cubicBezTo>
                  <a:cubicBezTo>
                    <a:pt x="103056" y="0"/>
                    <a:pt x="0" y="48487"/>
                    <a:pt x="0" y="172081"/>
                  </a:cubicBezTo>
                  <a:cubicBezTo>
                    <a:pt x="0" y="269721"/>
                    <a:pt x="48530" y="318874"/>
                    <a:pt x="144544" y="351864"/>
                  </a:cubicBezTo>
                  <a:cubicBezTo>
                    <a:pt x="230091" y="381051"/>
                    <a:pt x="326676" y="386851"/>
                    <a:pt x="326676" y="452831"/>
                  </a:cubicBezTo>
                  <a:cubicBezTo>
                    <a:pt x="326676" y="502079"/>
                    <a:pt x="278716" y="522709"/>
                    <a:pt x="209441" y="522709"/>
                  </a:cubicBezTo>
                  <a:cubicBezTo>
                    <a:pt x="140167" y="522709"/>
                    <a:pt x="99915" y="517480"/>
                    <a:pt x="13703" y="494187"/>
                  </a:cubicBezTo>
                  <a:lnTo>
                    <a:pt x="13703" y="606088"/>
                  </a:lnTo>
                  <a:cubicBezTo>
                    <a:pt x="85642" y="627479"/>
                    <a:pt x="145876" y="633374"/>
                    <a:pt x="215912" y="633374"/>
                  </a:cubicBezTo>
                  <a:cubicBezTo>
                    <a:pt x="368830" y="633374"/>
                    <a:pt x="458373" y="566728"/>
                    <a:pt x="458373" y="443229"/>
                  </a:cubicBezTo>
                  <a:cubicBezTo>
                    <a:pt x="458373" y="345494"/>
                    <a:pt x="394237" y="301570"/>
                    <a:pt x="320966" y="276281"/>
                  </a:cubicBezTo>
                  <a:close/>
                </a:path>
              </a:pathLst>
            </a:custGeom>
            <a:solidFill>
              <a:schemeClr val="accent4"/>
            </a:solidFill>
            <a:ln w="94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36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34ED9FD9-00A9-E83F-B68F-46B407B3A963}"/>
                </a:ext>
              </a:extLst>
            </p:cNvPr>
            <p:cNvSpPr/>
            <p:nvPr/>
          </p:nvSpPr>
          <p:spPr>
            <a:xfrm>
              <a:off x="9773589" y="989494"/>
              <a:ext cx="383008" cy="614549"/>
            </a:xfrm>
            <a:custGeom>
              <a:avLst/>
              <a:gdLst>
                <a:gd name="connsiteX0" fmla="*/ 219623 w 383008"/>
                <a:gd name="connsiteY0" fmla="*/ 0 h 614549"/>
                <a:gd name="connsiteX1" fmla="*/ 0 w 383008"/>
                <a:gd name="connsiteY1" fmla="*/ 614549 h 614549"/>
                <a:gd name="connsiteX2" fmla="*/ 119232 w 383008"/>
                <a:gd name="connsiteY2" fmla="*/ 614549 h 614549"/>
                <a:gd name="connsiteX3" fmla="*/ 258543 w 383008"/>
                <a:gd name="connsiteY3" fmla="*/ 223801 h 614549"/>
                <a:gd name="connsiteX4" fmla="*/ 260446 w 383008"/>
                <a:gd name="connsiteY4" fmla="*/ 223801 h 614549"/>
                <a:gd name="connsiteX5" fmla="*/ 260446 w 383008"/>
                <a:gd name="connsiteY5" fmla="*/ 614549 h 614549"/>
                <a:gd name="connsiteX6" fmla="*/ 383009 w 383008"/>
                <a:gd name="connsiteY6" fmla="*/ 614549 h 614549"/>
                <a:gd name="connsiteX7" fmla="*/ 383009 w 383008"/>
                <a:gd name="connsiteY7" fmla="*/ 0 h 614549"/>
                <a:gd name="connsiteX8" fmla="*/ 219623 w 383008"/>
                <a:gd name="connsiteY8" fmla="*/ 0 h 614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3008" h="614549">
                  <a:moveTo>
                    <a:pt x="219623" y="0"/>
                  </a:moveTo>
                  <a:lnTo>
                    <a:pt x="0" y="614549"/>
                  </a:lnTo>
                  <a:lnTo>
                    <a:pt x="119232" y="614549"/>
                  </a:lnTo>
                  <a:lnTo>
                    <a:pt x="258543" y="223801"/>
                  </a:lnTo>
                  <a:lnTo>
                    <a:pt x="260446" y="223801"/>
                  </a:lnTo>
                  <a:lnTo>
                    <a:pt x="260446" y="614549"/>
                  </a:lnTo>
                  <a:lnTo>
                    <a:pt x="383009" y="614549"/>
                  </a:lnTo>
                  <a:lnTo>
                    <a:pt x="383009" y="0"/>
                  </a:lnTo>
                  <a:lnTo>
                    <a:pt x="219623" y="0"/>
                  </a:lnTo>
                  <a:close/>
                </a:path>
              </a:pathLst>
            </a:custGeom>
            <a:solidFill>
              <a:schemeClr val="accent4"/>
            </a:solidFill>
            <a:ln w="94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36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1DC2F2FE-83B4-7000-A5BA-2677835B8E6F}"/>
                </a:ext>
              </a:extLst>
            </p:cNvPr>
            <p:cNvSpPr/>
            <p:nvPr/>
          </p:nvSpPr>
          <p:spPr>
            <a:xfrm>
              <a:off x="9507148" y="989494"/>
              <a:ext cx="308976" cy="614549"/>
            </a:xfrm>
            <a:custGeom>
              <a:avLst/>
              <a:gdLst>
                <a:gd name="connsiteX0" fmla="*/ 308976 w 308976"/>
                <a:gd name="connsiteY0" fmla="*/ 382477 h 614549"/>
                <a:gd name="connsiteX1" fmla="*/ 165955 w 308976"/>
                <a:gd name="connsiteY1" fmla="*/ 0 h 614549"/>
                <a:gd name="connsiteX2" fmla="*/ 0 w 308976"/>
                <a:gd name="connsiteY2" fmla="*/ 0 h 614549"/>
                <a:gd name="connsiteX3" fmla="*/ 0 w 308976"/>
                <a:gd name="connsiteY3" fmla="*/ 614549 h 614549"/>
                <a:gd name="connsiteX4" fmla="*/ 121231 w 308976"/>
                <a:gd name="connsiteY4" fmla="*/ 614549 h 614549"/>
                <a:gd name="connsiteX5" fmla="*/ 121231 w 308976"/>
                <a:gd name="connsiteY5" fmla="*/ 223801 h 614549"/>
                <a:gd name="connsiteX6" fmla="*/ 123229 w 308976"/>
                <a:gd name="connsiteY6" fmla="*/ 223801 h 614549"/>
                <a:gd name="connsiteX7" fmla="*/ 247219 w 308976"/>
                <a:gd name="connsiteY7" fmla="*/ 555414 h 614549"/>
                <a:gd name="connsiteX8" fmla="*/ 308976 w 308976"/>
                <a:gd name="connsiteY8" fmla="*/ 382477 h 614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8976" h="614549">
                  <a:moveTo>
                    <a:pt x="308976" y="382477"/>
                  </a:moveTo>
                  <a:lnTo>
                    <a:pt x="165955" y="0"/>
                  </a:lnTo>
                  <a:lnTo>
                    <a:pt x="0" y="0"/>
                  </a:lnTo>
                  <a:lnTo>
                    <a:pt x="0" y="614549"/>
                  </a:lnTo>
                  <a:lnTo>
                    <a:pt x="121231" y="614549"/>
                  </a:lnTo>
                  <a:lnTo>
                    <a:pt x="121231" y="223801"/>
                  </a:lnTo>
                  <a:lnTo>
                    <a:pt x="123229" y="223801"/>
                  </a:lnTo>
                  <a:lnTo>
                    <a:pt x="247219" y="555414"/>
                  </a:lnTo>
                  <a:lnTo>
                    <a:pt x="308976" y="382477"/>
                  </a:lnTo>
                  <a:close/>
                </a:path>
              </a:pathLst>
            </a:custGeom>
            <a:solidFill>
              <a:schemeClr val="accent4"/>
            </a:solidFill>
            <a:ln w="94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36"/>
            </a:p>
          </p:txBody>
        </p:sp>
      </p:grpSp>
    </p:spTree>
    <p:extLst>
      <p:ext uri="{BB962C8B-B14F-4D97-AF65-F5344CB8AC3E}">
        <p14:creationId xmlns:p14="http://schemas.microsoft.com/office/powerpoint/2010/main" val="382532898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69C52D-7A32-0C55-6FB2-F0247B9192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54163" y="1144588"/>
            <a:ext cx="9328150" cy="2435225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47564D3-A5F1-E105-364A-C71B92B5B5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54163" y="3673475"/>
            <a:ext cx="9328150" cy="1689100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4798087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a blue and orange background&#10;&#10;Description automatically generated">
            <a:extLst>
              <a:ext uri="{FF2B5EF4-FFF2-40B4-BE49-F238E27FC236}">
                <a16:creationId xmlns:a16="http://schemas.microsoft.com/office/drawing/2014/main" id="{9224F3D1-7667-F5A2-6FAB-1EBA7C0F8F6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0"/>
            <a:ext cx="12436475" cy="6993434"/>
          </a:xfrm>
          <a:prstGeom prst="rect">
            <a:avLst/>
          </a:prstGeom>
        </p:spPr>
      </p:pic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8647BE7B-65E1-0320-C8A6-9B9EC05A5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2153" y="765713"/>
            <a:ext cx="10972484" cy="712249"/>
          </a:xfrm>
          <a:prstGeom prst="rect">
            <a:avLst/>
          </a:prstGeom>
        </p:spPr>
        <p:txBody>
          <a:bodyPr vert="horz" wrap="square" lIns="146304" tIns="91440" rIns="146304" bIns="91440" rtlCol="0" anchor="ctr">
            <a:noAutofit/>
          </a:bodyPr>
          <a:lstStyle>
            <a:lvl1pPr>
              <a:defRPr sz="4400" b="1" i="0" baseline="0">
                <a:solidFill>
                  <a:srgbClr val="1E275C"/>
                </a:solidFill>
                <a:latin typeface="Segoe" panose="020B0502040200020203" pitchFamily="34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9389485E-3748-70B7-6A15-7D7BC8C67F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6" y="1668462"/>
            <a:ext cx="10972485" cy="4190999"/>
          </a:xfrm>
          <a:prstGeom prst="rect">
            <a:avLst/>
          </a:prstGeom>
        </p:spPr>
        <p:txBody>
          <a:bodyPr vert="horz" wrap="square" lIns="146304" tIns="91440" rIns="146304" bIns="91440" rtlCol="0">
            <a:noAutofit/>
          </a:bodyPr>
          <a:lstStyle>
            <a:lvl1pPr>
              <a:defRPr baseline="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bg1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bg1">
                    <a:lumMod val="50000"/>
                  </a:schemeClr>
                </a:solidFill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4B2A1F-346F-E426-5FCD-6CE0B300F6A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350375" y="214270"/>
            <a:ext cx="3086100" cy="1092200"/>
          </a:xfrm>
          <a:prstGeom prst="rect">
            <a:avLst/>
          </a:prstGeom>
        </p:spPr>
      </p:pic>
      <p:sp>
        <p:nvSpPr>
          <p:cNvPr id="6" name="object 10">
            <a:extLst>
              <a:ext uri="{FF2B5EF4-FFF2-40B4-BE49-F238E27FC236}">
                <a16:creationId xmlns:a16="http://schemas.microsoft.com/office/drawing/2014/main" id="{E0839425-C7BA-9D40-5A68-DEF9E707DF47}"/>
              </a:ext>
            </a:extLst>
          </p:cNvPr>
          <p:cNvSpPr txBox="1"/>
          <p:nvPr userDrawn="1"/>
        </p:nvSpPr>
        <p:spPr>
          <a:xfrm>
            <a:off x="9732128" y="6602782"/>
            <a:ext cx="2684147" cy="2000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spcBef>
                <a:spcPts val="100"/>
              </a:spcBef>
              <a:defRPr sz="1300" spc="215">
                <a:solidFill>
                  <a:srgbClr val="3C474C"/>
                </a:solidFill>
                <a:latin typeface="Lucida Sans Unicode"/>
                <a:ea typeface="Lucida Sans Unicode"/>
                <a:cs typeface="Lucida Sans Unicode"/>
                <a:sym typeface="Lucida Sans Unicode"/>
              </a:defRPr>
            </a:pPr>
            <a:r>
              <a:rPr baseline="0">
                <a:solidFill>
                  <a:schemeClr val="tx1"/>
                </a:solidFill>
              </a:rPr>
              <a:t>@</a:t>
            </a:r>
            <a:r>
              <a:rPr spc="-65" baseline="0">
                <a:solidFill>
                  <a:schemeClr val="tx1"/>
                </a:solidFill>
              </a:rPr>
              <a:t> </a:t>
            </a:r>
            <a:r>
              <a:rPr spc="-50" baseline="0">
                <a:solidFill>
                  <a:schemeClr val="tx1"/>
                </a:solidFill>
              </a:rPr>
              <a:t>202</a:t>
            </a:r>
            <a:r>
              <a:rPr lang="en-US" spc="-50" baseline="0">
                <a:solidFill>
                  <a:schemeClr val="tx1"/>
                </a:solidFill>
              </a:rPr>
              <a:t>4</a:t>
            </a:r>
            <a:r>
              <a:rPr spc="-65" baseline="0">
                <a:solidFill>
                  <a:schemeClr val="tx1"/>
                </a:solidFill>
              </a:rPr>
              <a:t> </a:t>
            </a:r>
            <a:r>
              <a:rPr spc="60" baseline="0">
                <a:solidFill>
                  <a:schemeClr val="tx1"/>
                </a:solidFill>
              </a:rPr>
              <a:t>Dynamic</a:t>
            </a:r>
            <a:r>
              <a:rPr spc="-65" baseline="0">
                <a:solidFill>
                  <a:schemeClr val="tx1"/>
                </a:solidFill>
              </a:rPr>
              <a:t> </a:t>
            </a:r>
            <a:r>
              <a:rPr spc="40" baseline="0">
                <a:solidFill>
                  <a:schemeClr val="tx1"/>
                </a:solidFill>
              </a:rPr>
              <a:t>Communities</a:t>
            </a:r>
          </a:p>
        </p:txBody>
      </p:sp>
    </p:spTree>
    <p:extLst>
      <p:ext uri="{BB962C8B-B14F-4D97-AF65-F5344CB8AC3E}">
        <p14:creationId xmlns:p14="http://schemas.microsoft.com/office/powerpoint/2010/main" val="38799184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orient="horz" pos="105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mary2 with bulle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BDAB300-83A5-C8A6-8997-8AA97222B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2153" y="765713"/>
            <a:ext cx="10972484" cy="712249"/>
          </a:xfrm>
          <a:prstGeom prst="rect">
            <a:avLst/>
          </a:prstGeom>
        </p:spPr>
        <p:txBody>
          <a:bodyPr vert="horz" wrap="square" lIns="146304" tIns="91440" rIns="146304" bIns="91440" rtlCol="0" anchor="ctr">
            <a:noAutofit/>
          </a:bodyPr>
          <a:lstStyle>
            <a:lvl1pPr>
              <a:defRPr sz="4400" b="1" i="0" baseline="0">
                <a:solidFill>
                  <a:srgbClr val="1E275C"/>
                </a:solidFill>
                <a:latin typeface="Segoe" panose="020B0502040200020203" pitchFamily="34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A79A92AF-199F-1976-F0A5-D1F4A01045F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31836" y="1668462"/>
            <a:ext cx="10972485" cy="4190999"/>
          </a:xfrm>
          <a:prstGeom prst="rect">
            <a:avLst/>
          </a:prstGeom>
        </p:spPr>
        <p:txBody>
          <a:bodyPr vert="horz" wrap="square" lIns="146304" tIns="91440" rIns="146304" bIns="91440" rtlCol="0">
            <a:noAutofit/>
          </a:bodyPr>
          <a:lstStyle>
            <a:lvl1pPr>
              <a:defRPr baseline="0">
                <a:solidFill>
                  <a:srgbClr val="000000"/>
                </a:solidFill>
              </a:defRPr>
            </a:lvl1pPr>
            <a:lvl2pPr>
              <a:defRPr baseline="0">
                <a:solidFill>
                  <a:srgbClr val="000000"/>
                </a:solidFill>
              </a:defRPr>
            </a:lvl2pPr>
            <a:lvl3pPr>
              <a:defRPr baseline="0">
                <a:solidFill>
                  <a:srgbClr val="000000"/>
                </a:solidFill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2698053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61056257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s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400" b="1" i="0" baseline="0">
                <a:solidFill>
                  <a:srgbClr val="1E275C"/>
                </a:solidFill>
                <a:latin typeface="Segoe" panose="020B0502040200020203" pitchFamily="34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739689" y="1668462"/>
            <a:ext cx="5021348" cy="4191000"/>
          </a:xfrm>
        </p:spPr>
        <p:txBody>
          <a:bodyPr wrap="square">
            <a:no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 baseline="0">
                <a:solidFill>
                  <a:srgbClr val="000000"/>
                </a:solidFill>
              </a:defRPr>
            </a:lvl1pPr>
            <a:lvl2pPr marL="0" indent="0">
              <a:buNone/>
              <a:defRPr sz="2000" baseline="0">
                <a:solidFill>
                  <a:srgbClr val="000000"/>
                </a:solidFill>
              </a:defRPr>
            </a:lvl2pPr>
            <a:lvl3pPr marL="231775" indent="0">
              <a:buNone/>
              <a:tabLst/>
              <a:defRPr sz="2000" baseline="0">
                <a:solidFill>
                  <a:srgbClr val="000000"/>
                </a:solidFill>
              </a:defRPr>
            </a:lvl3pPr>
            <a:lvl4pPr marL="460375" indent="0">
              <a:buNone/>
              <a:defRPr baseline="0">
                <a:solidFill>
                  <a:srgbClr val="000000"/>
                </a:solidFill>
              </a:defRPr>
            </a:lvl4pPr>
            <a:lvl5pPr marL="685800" indent="0">
              <a:buNone/>
              <a:tabLst/>
              <a:defRPr baseline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218237" y="1668462"/>
            <a:ext cx="5486400" cy="4191000"/>
          </a:xfrm>
        </p:spPr>
        <p:txBody>
          <a:bodyPr wrap="square">
            <a:no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 baseline="0">
                <a:solidFill>
                  <a:srgbClr val="000000"/>
                </a:solidFill>
              </a:defRPr>
            </a:lvl1pPr>
            <a:lvl2pPr marL="0" indent="0">
              <a:buNone/>
              <a:defRPr sz="2000" baseline="0">
                <a:solidFill>
                  <a:srgbClr val="000000"/>
                </a:solidFill>
              </a:defRPr>
            </a:lvl2pPr>
            <a:lvl3pPr marL="231775" indent="0">
              <a:buNone/>
              <a:tabLst/>
              <a:defRPr sz="2000" baseline="0">
                <a:solidFill>
                  <a:srgbClr val="000000"/>
                </a:solidFill>
              </a:defRPr>
            </a:lvl3pPr>
            <a:lvl4pPr marL="460375" indent="0">
              <a:buNone/>
              <a:defRPr baseline="0">
                <a:solidFill>
                  <a:srgbClr val="000000"/>
                </a:solidFill>
              </a:defRPr>
            </a:lvl4pPr>
            <a:lvl5pPr marL="685800" indent="0">
              <a:buNone/>
              <a:tabLst/>
              <a:defRPr baseline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73977870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31837" y="2125662"/>
            <a:ext cx="7315200" cy="2286000"/>
          </a:xfrm>
          <a:noFill/>
        </p:spPr>
        <p:txBody>
          <a:bodyPr wrap="square" tIns="91440" bIns="91440" anchor="t" anchorCtr="0">
            <a:noAutofit/>
          </a:bodyPr>
          <a:lstStyle>
            <a:lvl1pPr>
              <a:defRPr sz="4400" b="1" i="0" spc="-100" baseline="0">
                <a:solidFill>
                  <a:srgbClr val="1E275C"/>
                </a:solidFill>
                <a:latin typeface="Segoe" panose="020B0502040200020203" pitchFamily="34" charset="77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288490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de exam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3" descr="object 3">
            <a:extLst>
              <a:ext uri="{FF2B5EF4-FFF2-40B4-BE49-F238E27FC236}">
                <a16:creationId xmlns:a16="http://schemas.microsoft.com/office/drawing/2014/main" id="{A5D03D5E-93BB-8906-4997-A84B5DF91C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80014"/>
          <a:stretch/>
        </p:blipFill>
        <p:spPr>
          <a:xfrm>
            <a:off x="0" y="6049961"/>
            <a:ext cx="12462953" cy="944564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6" name="object 10">
            <a:extLst>
              <a:ext uri="{FF2B5EF4-FFF2-40B4-BE49-F238E27FC236}">
                <a16:creationId xmlns:a16="http://schemas.microsoft.com/office/drawing/2014/main" id="{3F3FC02D-4163-99D0-F7E6-842667F226E2}"/>
              </a:ext>
            </a:extLst>
          </p:cNvPr>
          <p:cNvSpPr txBox="1"/>
          <p:nvPr userDrawn="1"/>
        </p:nvSpPr>
        <p:spPr>
          <a:xfrm>
            <a:off x="713677" y="6469062"/>
            <a:ext cx="2684147" cy="2000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spcBef>
                <a:spcPts val="100"/>
              </a:spcBef>
              <a:defRPr sz="1300" spc="215">
                <a:solidFill>
                  <a:srgbClr val="3C474C"/>
                </a:solidFill>
                <a:latin typeface="Lucida Sans Unicode"/>
                <a:ea typeface="Lucida Sans Unicode"/>
                <a:cs typeface="Lucida Sans Unicode"/>
                <a:sym typeface="Lucida Sans Unicode"/>
              </a:defRPr>
            </a:pPr>
            <a:r>
              <a:rPr>
                <a:solidFill>
                  <a:schemeClr val="bg1"/>
                </a:solidFill>
              </a:rPr>
              <a:t>@</a:t>
            </a:r>
            <a:r>
              <a:rPr spc="-65">
                <a:solidFill>
                  <a:schemeClr val="bg1"/>
                </a:solidFill>
              </a:rPr>
              <a:t> </a:t>
            </a:r>
            <a:r>
              <a:rPr spc="-50">
                <a:solidFill>
                  <a:schemeClr val="bg1"/>
                </a:solidFill>
              </a:rPr>
              <a:t>202</a:t>
            </a:r>
            <a:r>
              <a:rPr lang="en-US" spc="-50">
                <a:solidFill>
                  <a:schemeClr val="bg1"/>
                </a:solidFill>
              </a:rPr>
              <a:t>4</a:t>
            </a:r>
            <a:r>
              <a:rPr spc="-65">
                <a:solidFill>
                  <a:schemeClr val="bg1"/>
                </a:solidFill>
              </a:rPr>
              <a:t> </a:t>
            </a:r>
            <a:r>
              <a:rPr spc="60">
                <a:solidFill>
                  <a:schemeClr val="bg1"/>
                </a:solidFill>
              </a:rPr>
              <a:t>Dynamic</a:t>
            </a:r>
            <a:r>
              <a:rPr spc="-65">
                <a:solidFill>
                  <a:schemeClr val="bg1"/>
                </a:solidFill>
              </a:rPr>
              <a:t> </a:t>
            </a:r>
            <a:r>
              <a:rPr spc="40">
                <a:solidFill>
                  <a:schemeClr val="bg1"/>
                </a:solidFill>
              </a:rPr>
              <a:t>Communities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D974097-9BF6-68D5-0533-DFB56961861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350375" y="214270"/>
            <a:ext cx="3086100" cy="109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560241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3" descr="object 3">
            <a:extLst>
              <a:ext uri="{FF2B5EF4-FFF2-40B4-BE49-F238E27FC236}">
                <a16:creationId xmlns:a16="http://schemas.microsoft.com/office/drawing/2014/main" id="{A5D03D5E-93BB-8906-4997-A84B5DF91C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80014"/>
          <a:stretch/>
        </p:blipFill>
        <p:spPr>
          <a:xfrm>
            <a:off x="0" y="6049961"/>
            <a:ext cx="12462953" cy="944564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6" name="object 10">
            <a:extLst>
              <a:ext uri="{FF2B5EF4-FFF2-40B4-BE49-F238E27FC236}">
                <a16:creationId xmlns:a16="http://schemas.microsoft.com/office/drawing/2014/main" id="{3F3FC02D-4163-99D0-F7E6-842667F226E2}"/>
              </a:ext>
            </a:extLst>
          </p:cNvPr>
          <p:cNvSpPr txBox="1"/>
          <p:nvPr userDrawn="1"/>
        </p:nvSpPr>
        <p:spPr>
          <a:xfrm>
            <a:off x="713677" y="6469062"/>
            <a:ext cx="2684147" cy="2000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spcBef>
                <a:spcPts val="100"/>
              </a:spcBef>
              <a:defRPr sz="1300" spc="215">
                <a:solidFill>
                  <a:srgbClr val="3C474C"/>
                </a:solidFill>
                <a:latin typeface="Lucida Sans Unicode"/>
                <a:ea typeface="Lucida Sans Unicode"/>
                <a:cs typeface="Lucida Sans Unicode"/>
                <a:sym typeface="Lucida Sans Unicode"/>
              </a:defRPr>
            </a:pPr>
            <a:r>
              <a:rPr>
                <a:solidFill>
                  <a:schemeClr val="bg1"/>
                </a:solidFill>
              </a:rPr>
              <a:t>@</a:t>
            </a:r>
            <a:r>
              <a:rPr spc="-65">
                <a:solidFill>
                  <a:schemeClr val="bg1"/>
                </a:solidFill>
              </a:rPr>
              <a:t> </a:t>
            </a:r>
            <a:r>
              <a:rPr spc="-50">
                <a:solidFill>
                  <a:schemeClr val="bg1"/>
                </a:solidFill>
              </a:rPr>
              <a:t>202</a:t>
            </a:r>
            <a:r>
              <a:rPr lang="en-US" spc="-50">
                <a:solidFill>
                  <a:schemeClr val="bg1"/>
                </a:solidFill>
              </a:rPr>
              <a:t>4</a:t>
            </a:r>
            <a:r>
              <a:rPr spc="-65">
                <a:solidFill>
                  <a:schemeClr val="bg1"/>
                </a:solidFill>
              </a:rPr>
              <a:t> </a:t>
            </a:r>
            <a:r>
              <a:rPr spc="60">
                <a:solidFill>
                  <a:schemeClr val="bg1"/>
                </a:solidFill>
              </a:rPr>
              <a:t>Dynamic</a:t>
            </a:r>
            <a:r>
              <a:rPr spc="-65">
                <a:solidFill>
                  <a:schemeClr val="bg1"/>
                </a:solidFill>
              </a:rPr>
              <a:t> </a:t>
            </a:r>
            <a:r>
              <a:rPr spc="40">
                <a:solidFill>
                  <a:schemeClr val="bg1"/>
                </a:solidFill>
              </a:rPr>
              <a:t>Communities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5969C0B-617D-29BE-69D1-96DCD556DE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3677" y="459009"/>
            <a:ext cx="10972484" cy="712249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19BD2D9-3E59-9AC9-5C71-E4D386FAEFA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13361" y="1595360"/>
            <a:ext cx="10972800" cy="4035501"/>
          </a:xfrm>
        </p:spPr>
        <p:txBody>
          <a:bodyPr/>
          <a:lstStyle/>
          <a:p>
            <a:pPr lvl="0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7165A25-F545-F0E8-D06C-6484AA82E93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350375" y="214270"/>
            <a:ext cx="3086100" cy="109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814789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peaker notes">
    <p:bg bwMode="black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731927" y="1668462"/>
            <a:ext cx="10972484" cy="4941350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2.emf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A close-up of a blue and orange background&#10;&#10;Description automatically generated">
            <a:extLst>
              <a:ext uri="{FF2B5EF4-FFF2-40B4-BE49-F238E27FC236}">
                <a16:creationId xmlns:a16="http://schemas.microsoft.com/office/drawing/2014/main" id="{8327DFD5-09A3-7CE3-FE41-528CB026D806}"/>
              </a:ext>
            </a:extLst>
          </p:cNvPr>
          <p:cNvPicPr>
            <a:picLocks noChangeAspect="1"/>
          </p:cNvPicPr>
          <p:nvPr userDrawn="1"/>
        </p:nvPicPr>
        <p:blipFill>
          <a:blip r:embed="rId20"/>
          <a:stretch>
            <a:fillRect/>
          </a:stretch>
        </p:blipFill>
        <p:spPr>
          <a:xfrm>
            <a:off x="-1" y="0"/>
            <a:ext cx="12436475" cy="6993434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32153" y="765713"/>
            <a:ext cx="10972484" cy="712249"/>
          </a:xfrm>
          <a:prstGeom prst="rect">
            <a:avLst/>
          </a:prstGeom>
        </p:spPr>
        <p:txBody>
          <a:bodyPr vert="horz" wrap="square" lIns="146304" tIns="91440" rIns="146304" bIns="9144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731836" y="1668462"/>
            <a:ext cx="10972485" cy="4190999"/>
          </a:xfrm>
          <a:prstGeom prst="rect">
            <a:avLst/>
          </a:prstGeom>
        </p:spPr>
        <p:txBody>
          <a:bodyPr vert="horz" wrap="square" lIns="146304" tIns="91440" rIns="146304" bIns="9144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grpSp>
        <p:nvGrpSpPr>
          <p:cNvPr id="5" name="Group 4" hidden="1"/>
          <p:cNvGrpSpPr/>
          <p:nvPr userDrawn="1"/>
        </p:nvGrpSpPr>
        <p:grpSpPr>
          <a:xfrm>
            <a:off x="12619037" y="0"/>
            <a:ext cx="952400" cy="5766965"/>
            <a:chOff x="12618968" y="0"/>
            <a:chExt cx="952400" cy="5766965"/>
          </a:xfrm>
        </p:grpSpPr>
        <p:grpSp>
          <p:nvGrpSpPr>
            <p:cNvPr id="6" name="Group 5"/>
            <p:cNvGrpSpPr/>
            <p:nvPr userDrawn="1"/>
          </p:nvGrpSpPr>
          <p:grpSpPr>
            <a:xfrm rot="5400000">
              <a:off x="11582060" y="1045295"/>
              <a:ext cx="2703053" cy="629235"/>
              <a:chOff x="1586734" y="4543426"/>
              <a:chExt cx="2703053" cy="629235"/>
            </a:xfrm>
          </p:grpSpPr>
          <p:sp>
            <p:nvSpPr>
              <p:cNvPr id="14" name="Rectangle 13"/>
              <p:cNvSpPr/>
              <p:nvPr userDrawn="1"/>
            </p:nvSpPr>
            <p:spPr bwMode="auto">
              <a:xfrm>
                <a:off x="1586734" y="4543428"/>
                <a:ext cx="869930" cy="289766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Dark Blue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0 G:0 B:77</a:t>
                </a:r>
                <a:endParaRPr lang="en-US" sz="50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5" name="Rectangle 14"/>
              <p:cNvSpPr/>
              <p:nvPr userDrawn="1"/>
            </p:nvSpPr>
            <p:spPr bwMode="auto">
              <a:xfrm>
                <a:off x="2505456" y="4543427"/>
                <a:ext cx="869930" cy="28976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R:5</a:t>
                </a:r>
                <a:r>
                  <a:rPr lang="en-US" sz="500" baseline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 G:124 B:193</a:t>
                </a:r>
                <a:endParaRPr lang="en-US" sz="50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6" name="Rectangle 15"/>
              <p:cNvSpPr/>
              <p:nvPr userDrawn="1"/>
            </p:nvSpPr>
            <p:spPr bwMode="auto">
              <a:xfrm>
                <a:off x="3419856" y="4543426"/>
                <a:ext cx="869930" cy="28976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>
                    <a:gradFill>
                      <a:gsLst>
                        <a:gs pos="28302">
                          <a:schemeClr val="bg1"/>
                        </a:gs>
                        <a:gs pos="67000">
                          <a:schemeClr val="bg1"/>
                        </a:gs>
                      </a:gsLst>
                      <a:lin ang="5400000" scaled="1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Red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>
                    <a:gradFill>
                      <a:gsLst>
                        <a:gs pos="28302">
                          <a:schemeClr val="bg1"/>
                        </a:gs>
                        <a:gs pos="67000">
                          <a:schemeClr val="bg1"/>
                        </a:gs>
                      </a:gsLst>
                      <a:lin ang="5400000" scaled="1"/>
                    </a:gradFill>
                    <a:ea typeface="Segoe UI" pitchFamily="34" charset="0"/>
                    <a:cs typeface="Segoe UI" pitchFamily="34" charset="0"/>
                  </a:rPr>
                  <a:t>R:237</a:t>
                </a:r>
                <a:r>
                  <a:rPr lang="en-US" sz="500" baseline="0">
                    <a:gradFill>
                      <a:gsLst>
                        <a:gs pos="28302">
                          <a:schemeClr val="bg1"/>
                        </a:gs>
                        <a:gs pos="67000">
                          <a:schemeClr val="bg1"/>
                        </a:gs>
                      </a:gsLst>
                      <a:lin ang="5400000" scaled="1"/>
                    </a:gradFill>
                    <a:ea typeface="Segoe UI" pitchFamily="34" charset="0"/>
                    <a:cs typeface="Segoe UI" pitchFamily="34" charset="0"/>
                  </a:rPr>
                  <a:t> G:38 B:36</a:t>
                </a:r>
                <a:endParaRPr lang="en-US" sz="500">
                  <a:gradFill>
                    <a:gsLst>
                      <a:gs pos="28302">
                        <a:schemeClr val="bg1"/>
                      </a:gs>
                      <a:gs pos="67000">
                        <a:schemeClr val="bg1"/>
                      </a:gs>
                    </a:gsLst>
                    <a:lin ang="5400000" scaled="1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7" name="Rectangle 16"/>
              <p:cNvSpPr/>
              <p:nvPr userDrawn="1"/>
            </p:nvSpPr>
            <p:spPr bwMode="auto">
              <a:xfrm>
                <a:off x="1586734" y="4882895"/>
                <a:ext cx="869930" cy="28976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>
                    <a:gradFill>
                      <a:gsLst>
                        <a:gs pos="4717">
                          <a:schemeClr val="tx1"/>
                        </a:gs>
                        <a:gs pos="36000">
                          <a:schemeClr val="tx1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Gold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>
                    <a:gradFill>
                      <a:gsLst>
                        <a:gs pos="4717">
                          <a:schemeClr val="tx1"/>
                        </a:gs>
                        <a:gs pos="36000">
                          <a:schemeClr val="tx1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R:254</a:t>
                </a:r>
                <a:r>
                  <a:rPr lang="en-US" sz="500" baseline="0">
                    <a:gradFill>
                      <a:gsLst>
                        <a:gs pos="4717">
                          <a:schemeClr val="tx1"/>
                        </a:gs>
                        <a:gs pos="36000">
                          <a:schemeClr val="tx1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 G:197 B:35</a:t>
                </a:r>
                <a:endParaRPr lang="en-US" sz="500">
                  <a:gradFill>
                    <a:gsLst>
                      <a:gs pos="4717">
                        <a:schemeClr val="tx1"/>
                      </a:gs>
                      <a:gs pos="36000">
                        <a:schemeClr val="tx1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8" name="Rectangle 17"/>
              <p:cNvSpPr/>
              <p:nvPr userDrawn="1"/>
            </p:nvSpPr>
            <p:spPr bwMode="auto">
              <a:xfrm>
                <a:off x="3419857" y="4882895"/>
                <a:ext cx="869930" cy="289766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>
                    <a:gradFill>
                      <a:gsLst>
                        <a:gs pos="7547">
                          <a:schemeClr val="tx1"/>
                        </a:gs>
                        <a:gs pos="28302">
                          <a:schemeClr val="tx1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Green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>
                    <a:gradFill>
                      <a:gsLst>
                        <a:gs pos="7547">
                          <a:schemeClr val="tx1"/>
                        </a:gs>
                        <a:gs pos="28302">
                          <a:schemeClr val="tx1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>
                    <a:gradFill>
                      <a:gsLst>
                        <a:gs pos="7547">
                          <a:schemeClr val="tx1"/>
                        </a:gs>
                        <a:gs pos="28302">
                          <a:schemeClr val="tx1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186 G:216 B:10</a:t>
                </a:r>
                <a:endParaRPr lang="en-US" sz="500">
                  <a:gradFill>
                    <a:gsLst>
                      <a:gs pos="7547">
                        <a:schemeClr val="tx1"/>
                      </a:gs>
                      <a:gs pos="28302">
                        <a:schemeClr val="tx1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9" name="Rectangle 18"/>
              <p:cNvSpPr/>
              <p:nvPr userDrawn="1"/>
            </p:nvSpPr>
            <p:spPr bwMode="auto">
              <a:xfrm>
                <a:off x="2505456" y="4882895"/>
                <a:ext cx="869930" cy="289766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>
                    <a:gradFill>
                      <a:gsLst>
                        <a:gs pos="76415">
                          <a:schemeClr val="bg1"/>
                        </a:gs>
                        <a:gs pos="52000">
                          <a:schemeClr val="bg1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Teal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>
                    <a:gradFill>
                      <a:gsLst>
                        <a:gs pos="76415">
                          <a:schemeClr val="bg1"/>
                        </a:gs>
                        <a:gs pos="52000">
                          <a:schemeClr val="bg1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R:0</a:t>
                </a:r>
                <a:r>
                  <a:rPr lang="en-US" sz="500" baseline="0">
                    <a:gradFill>
                      <a:gsLst>
                        <a:gs pos="76415">
                          <a:schemeClr val="bg1"/>
                        </a:gs>
                        <a:gs pos="52000">
                          <a:schemeClr val="bg1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 G:130 B:114</a:t>
                </a:r>
                <a:endParaRPr lang="en-US" sz="500">
                  <a:gradFill>
                    <a:gsLst>
                      <a:gs pos="76415">
                        <a:schemeClr val="bg1"/>
                      </a:gs>
                      <a:gs pos="52000">
                        <a:schemeClr val="bg1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8" name="Group 7"/>
            <p:cNvGrpSpPr/>
            <p:nvPr userDrawn="1"/>
          </p:nvGrpSpPr>
          <p:grpSpPr>
            <a:xfrm rot="5400000">
              <a:off x="11412325" y="4270556"/>
              <a:ext cx="2703052" cy="289766"/>
              <a:chOff x="4476564" y="4543426"/>
              <a:chExt cx="2703052" cy="289766"/>
            </a:xfrm>
          </p:grpSpPr>
          <p:sp>
            <p:nvSpPr>
              <p:cNvPr id="11" name="Rectangle 10"/>
              <p:cNvSpPr/>
              <p:nvPr userDrawn="1"/>
            </p:nvSpPr>
            <p:spPr bwMode="auto">
              <a:xfrm>
                <a:off x="5395286" y="4543426"/>
                <a:ext cx="869930" cy="289766"/>
              </a:xfrm>
              <a:prstGeom prst="rect">
                <a:avLst/>
              </a:prstGeom>
              <a:solidFill>
                <a:srgbClr val="00BCF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baseline="0">
                    <a:gradFill>
                      <a:gsLst>
                        <a:gs pos="16981">
                          <a:schemeClr val="tx1"/>
                        </a:gs>
                        <a:gs pos="48000">
                          <a:schemeClr val="tx1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Light Blue</a:t>
                </a:r>
              </a:p>
              <a:p>
                <a:pPr lvl="0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baseline="0">
                    <a:gradFill>
                      <a:gsLst>
                        <a:gs pos="16981">
                          <a:schemeClr val="tx1"/>
                        </a:gs>
                        <a:gs pos="48000">
                          <a:schemeClr val="tx1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R:0 G:188 B:242</a:t>
                </a:r>
              </a:p>
            </p:txBody>
          </p:sp>
          <p:sp>
            <p:nvSpPr>
              <p:cNvPr id="12" name="Rectangle 11"/>
              <p:cNvSpPr/>
              <p:nvPr userDrawn="1"/>
            </p:nvSpPr>
            <p:spPr bwMode="auto">
              <a:xfrm>
                <a:off x="6309686" y="4543426"/>
                <a:ext cx="869930" cy="289766"/>
              </a:xfrm>
              <a:prstGeom prst="rect">
                <a:avLst/>
              </a:prstGeom>
              <a:solidFill>
                <a:srgbClr val="004B5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Dark Teal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R:0</a:t>
                </a:r>
                <a:r>
                  <a:rPr lang="en-US" sz="500" baseline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 G:75 B:80</a:t>
                </a:r>
              </a:p>
            </p:txBody>
          </p:sp>
          <p:sp>
            <p:nvSpPr>
              <p:cNvPr id="13" name="Rectangle 12"/>
              <p:cNvSpPr/>
              <p:nvPr userDrawn="1"/>
            </p:nvSpPr>
            <p:spPr bwMode="auto">
              <a:xfrm>
                <a:off x="4476564" y="4543426"/>
                <a:ext cx="869930" cy="289766"/>
              </a:xfrm>
              <a:prstGeom prst="rect">
                <a:avLst/>
              </a:prstGeom>
              <a:solidFill>
                <a:srgbClr val="96969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>
                    <a:gradFill>
                      <a:gsLst>
                        <a:gs pos="2830">
                          <a:schemeClr val="bg2">
                            <a:lumMod val="10000"/>
                          </a:schemeClr>
                        </a:gs>
                        <a:gs pos="16981">
                          <a:schemeClr val="bg2">
                            <a:lumMod val="10000"/>
                          </a:schemeClr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Gray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>
                    <a:gradFill>
                      <a:gsLst>
                        <a:gs pos="2830">
                          <a:schemeClr val="bg2">
                            <a:lumMod val="10000"/>
                          </a:schemeClr>
                        </a:gs>
                        <a:gs pos="16981">
                          <a:schemeClr val="bg2">
                            <a:lumMod val="10000"/>
                          </a:schemeClr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R:150</a:t>
                </a:r>
                <a:r>
                  <a:rPr lang="en-US" sz="500" baseline="0">
                    <a:gradFill>
                      <a:gsLst>
                        <a:gs pos="2830">
                          <a:schemeClr val="bg2">
                            <a:lumMod val="10000"/>
                          </a:schemeClr>
                        </a:gs>
                        <a:gs pos="16981">
                          <a:schemeClr val="bg2">
                            <a:lumMod val="10000"/>
                          </a:schemeClr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 G:150 B:150</a:t>
                </a:r>
                <a:endParaRPr lang="en-US" sz="500">
                  <a:gradFill>
                    <a:gsLst>
                      <a:gs pos="2830">
                        <a:schemeClr val="bg2">
                          <a:lumMod val="10000"/>
                        </a:schemeClr>
                      </a:gs>
                      <a:gs pos="16981">
                        <a:schemeClr val="bg2">
                          <a:lumMod val="10000"/>
                        </a:schemeClr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9" name="TextBox 8"/>
            <p:cNvSpPr txBox="1"/>
            <p:nvPr userDrawn="1"/>
          </p:nvSpPr>
          <p:spPr>
            <a:xfrm rot="5400000">
              <a:off x="12988035" y="260168"/>
              <a:ext cx="843501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Main colors</a:t>
              </a:r>
            </a:p>
          </p:txBody>
        </p:sp>
        <p:sp>
          <p:nvSpPr>
            <p:cNvPr id="10" name="TextBox 9"/>
            <p:cNvSpPr txBox="1"/>
            <p:nvPr userDrawn="1"/>
          </p:nvSpPr>
          <p:spPr>
            <a:xfrm rot="5400000">
              <a:off x="11742070" y="4230580"/>
              <a:ext cx="2656496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Secondary colors (use only when</a:t>
              </a:r>
              <a:r>
                <a:rPr lang="en-US" sz="1000" baseline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 necessary)</a:t>
              </a:r>
              <a:endParaRPr lang="en-US" sz="1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</p:grpSp>
      <p:sp>
        <p:nvSpPr>
          <p:cNvPr id="3" name="object 10">
            <a:extLst>
              <a:ext uri="{FF2B5EF4-FFF2-40B4-BE49-F238E27FC236}">
                <a16:creationId xmlns:a16="http://schemas.microsoft.com/office/drawing/2014/main" id="{FDAC7605-1A2A-2BC3-3AC8-3BD446317472}"/>
              </a:ext>
            </a:extLst>
          </p:cNvPr>
          <p:cNvSpPr txBox="1"/>
          <p:nvPr userDrawn="1"/>
        </p:nvSpPr>
        <p:spPr>
          <a:xfrm>
            <a:off x="9752328" y="6583362"/>
            <a:ext cx="2684147" cy="2000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spcBef>
                <a:spcPts val="100"/>
              </a:spcBef>
              <a:defRPr sz="1300" spc="215">
                <a:solidFill>
                  <a:srgbClr val="3C474C"/>
                </a:solidFill>
                <a:latin typeface="Lucida Sans Unicode"/>
                <a:ea typeface="Lucida Sans Unicode"/>
                <a:cs typeface="Lucida Sans Unicode"/>
                <a:sym typeface="Lucida Sans Unicode"/>
              </a:defRPr>
            </a:pPr>
            <a:r>
              <a:rPr>
                <a:solidFill>
                  <a:schemeClr val="bg1"/>
                </a:solidFill>
              </a:rPr>
              <a:t>@</a:t>
            </a:r>
            <a:r>
              <a:rPr spc="-65">
                <a:solidFill>
                  <a:schemeClr val="bg1"/>
                </a:solidFill>
              </a:rPr>
              <a:t> </a:t>
            </a:r>
            <a:r>
              <a:rPr spc="-50">
                <a:solidFill>
                  <a:schemeClr val="bg1"/>
                </a:solidFill>
              </a:rPr>
              <a:t>202</a:t>
            </a:r>
            <a:r>
              <a:rPr lang="en-US" spc="-50">
                <a:solidFill>
                  <a:schemeClr val="bg1"/>
                </a:solidFill>
              </a:rPr>
              <a:t>4</a:t>
            </a:r>
            <a:r>
              <a:rPr spc="-65">
                <a:solidFill>
                  <a:schemeClr val="bg1"/>
                </a:solidFill>
              </a:rPr>
              <a:t> </a:t>
            </a:r>
            <a:r>
              <a:rPr spc="60">
                <a:solidFill>
                  <a:schemeClr val="bg1"/>
                </a:solidFill>
              </a:rPr>
              <a:t>Dynamic</a:t>
            </a:r>
            <a:r>
              <a:rPr spc="-65">
                <a:solidFill>
                  <a:schemeClr val="bg1"/>
                </a:solidFill>
              </a:rPr>
              <a:t> </a:t>
            </a:r>
            <a:r>
              <a:rPr spc="40">
                <a:solidFill>
                  <a:schemeClr val="bg1"/>
                </a:solidFill>
              </a:rPr>
              <a:t>Communities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B521CD24-D579-6250-9F9D-FD9139D8F712}"/>
              </a:ext>
            </a:extLst>
          </p:cNvPr>
          <p:cNvPicPr>
            <a:picLocks noChangeAspect="1"/>
          </p:cNvPicPr>
          <p:nvPr userDrawn="1"/>
        </p:nvPicPr>
        <p:blipFill>
          <a:blip r:embed="rId21"/>
          <a:stretch>
            <a:fillRect/>
          </a:stretch>
        </p:blipFill>
        <p:spPr>
          <a:xfrm>
            <a:off x="9350375" y="214270"/>
            <a:ext cx="3086100" cy="109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05" r:id="rId1"/>
    <p:sldLayoutId id="2147484314" r:id="rId2"/>
    <p:sldLayoutId id="2147484339" r:id="rId3"/>
    <p:sldLayoutId id="2147484295" r:id="rId4"/>
    <p:sldLayoutId id="2147484297" r:id="rId5"/>
    <p:sldLayoutId id="2147484264" r:id="rId6"/>
    <p:sldLayoutId id="2147484338" r:id="rId7"/>
    <p:sldLayoutId id="2147484351" r:id="rId8"/>
    <p:sldLayoutId id="2147484263" r:id="rId9"/>
    <p:sldLayoutId id="2147484337" r:id="rId10"/>
    <p:sldLayoutId id="2147484341" r:id="rId11"/>
    <p:sldLayoutId id="2147484342" r:id="rId12"/>
    <p:sldLayoutId id="2147484343" r:id="rId13"/>
    <p:sldLayoutId id="2147484344" r:id="rId14"/>
    <p:sldLayoutId id="2147484347" r:id="rId15"/>
    <p:sldLayoutId id="2147484353" r:id="rId16"/>
    <p:sldLayoutId id="2147484354" r:id="rId17"/>
    <p:sldLayoutId id="2147484355" r:id="rId18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400" b="1" i="0" kern="1200" cap="none" spc="-102" baseline="0" dirty="0" smtClean="0">
          <a:ln w="3175">
            <a:noFill/>
          </a:ln>
          <a:solidFill>
            <a:srgbClr val="1E275C"/>
          </a:solidFill>
          <a:effectLst/>
          <a:latin typeface="Segoe" panose="020B0502040200020203" pitchFamily="34" charset="77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600" kern="1200" spc="0" baseline="0">
          <a:solidFill>
            <a:srgbClr val="000000"/>
          </a:solidFill>
          <a:latin typeface="+mn-lt"/>
          <a:ea typeface="+mn-ea"/>
          <a:cs typeface="Segoe UI" panose="020B0502040204020203" pitchFamily="34" charset="0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800" kern="1200" spc="0" baseline="0">
          <a:solidFill>
            <a:srgbClr val="000000"/>
          </a:solidFill>
          <a:latin typeface="+mn-lt"/>
          <a:ea typeface="+mn-ea"/>
          <a:cs typeface="Segoe UI" panose="020B0502040204020203" pitchFamily="34" charset="0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solidFill>
            <a:srgbClr val="000000"/>
          </a:solidFill>
          <a:latin typeface="+mn-lt"/>
          <a:ea typeface="+mn-ea"/>
          <a:cs typeface="Segoe UI" panose="020B0502040204020203" pitchFamily="34" charset="0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33" userDrawn="1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40" userDrawn="1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93D9A7C-1210-A2E3-4936-753F4D448E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663" y="373063"/>
            <a:ext cx="10725150" cy="13509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00E567-B43C-F191-A69E-49D27BDB92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5663" y="1862138"/>
            <a:ext cx="10725150" cy="44370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544631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52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dynamics365musings.com/d365-sales-order-totals/" TargetMode="Externa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sangeethwiki.blogspot.com/2017/09/extensible-controls-in-dynamics-365-for.html" TargetMode="External"/><Relationship Id="rId2" Type="http://schemas.openxmlformats.org/officeDocument/2006/relationships/hyperlink" Target="https://www.youtube.com/watch?v=QrIjTN6Vey4&amp;t=149s" TargetMode="External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tomicax.com/" TargetMode="External"/><Relationship Id="rId7" Type="http://schemas.openxmlformats.org/officeDocument/2006/relationships/image" Target="../media/image15.jpeg"/><Relationship Id="rId2" Type="http://schemas.openxmlformats.org/officeDocument/2006/relationships/hyperlink" Target="mailto:nathan.clouse@armanino.com" TargetMode="Externa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png"/><Relationship Id="rId5" Type="http://schemas.openxmlformats.org/officeDocument/2006/relationships/hyperlink" Target="https://github.com/NathanClouseAX" TargetMode="External"/><Relationship Id="rId4" Type="http://schemas.openxmlformats.org/officeDocument/2006/relationships/hyperlink" Target="https://www.dynamics.fo/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s://dynamics365musings.com/d365-development-learning-playlist/" TargetMode="External"/><Relationship Id="rId1" Type="http://schemas.openxmlformats.org/officeDocument/2006/relationships/slideLayout" Target="../slideLayouts/slideLayout1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learn.microsoft.com/en-us/dynamics365/fin-ops-core/dev-itpro/copilot/extend-copilot" TargetMode="External"/><Relationship Id="rId1" Type="http://schemas.openxmlformats.org/officeDocument/2006/relationships/slideLayout" Target="../slideLayouts/slideLayout1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tomicax.com/blog-entry/batchretryable-bundled-batch-job-example" TargetMode="External"/><Relationship Id="rId2" Type="http://schemas.openxmlformats.org/officeDocument/2006/relationships/hyperlink" Target="https://www.atomicax.com/blog-entry/batchretryable-top-picking-batch-job-example" TargetMode="External"/><Relationship Id="rId1" Type="http://schemas.openxmlformats.org/officeDocument/2006/relationships/slideLayout" Target="../slideLayouts/slideLayout16.xml"/><Relationship Id="rId5" Type="http://schemas.openxmlformats.org/officeDocument/2006/relationships/hyperlink" Target="https://www.atomicax.com/blog-entry/batchretryable-runbasebatch-class" TargetMode="External"/><Relationship Id="rId4" Type="http://schemas.openxmlformats.org/officeDocument/2006/relationships/hyperlink" Target="https://www.atomicax.com/blog-entry/batchretryable-individual-task-modeled-batch-job-example" TargetMode="Externa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hyperlink" Target="mailto:peter.ramer@rsmus.com" TargetMode="External"/><Relationship Id="rId7" Type="http://schemas.openxmlformats.org/officeDocument/2006/relationships/image" Target="../media/image14.png"/><Relationship Id="rId2" Type="http://schemas.openxmlformats.org/officeDocument/2006/relationships/hyperlink" Target="https://rsmus.com/" TargetMode="Externa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mvp.microsoft.com/en-US/MVP/profile/6c08dbff-03c6-ec11-a7b5-0022482d3c49" TargetMode="External"/><Relationship Id="rId5" Type="http://schemas.openxmlformats.org/officeDocument/2006/relationships/hyperlink" Target="https://www.linkedin.com/in/peter-ramer/" TargetMode="External"/><Relationship Id="rId4" Type="http://schemas.openxmlformats.org/officeDocument/2006/relationships/hyperlink" Target="http://dynamics365musings.com/" TargetMode="Externa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hyperlink" Target="https://learn.microsoft.com/en-us/dynamics365/fin-ops-core/fin-ops/get-started/grid-capabilities" TargetMode="External"/><Relationship Id="rId1" Type="http://schemas.openxmlformats.org/officeDocument/2006/relationships/slideLayout" Target="../slideLayouts/slideLayout1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hyperlink" Target="https://dynamics365musings.com/d365-table-browser/" TargetMode="Externa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6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s://learn.microsoft.com/en-us/dynamics365/fin-ops-core/dev-itpro/sysadmin/archive-custom#finance-and-operations-table-names-in-live-history-and-dataverse-managed-data-lake-tables" TargetMode="External"/><Relationship Id="rId1" Type="http://schemas.openxmlformats.org/officeDocument/2006/relationships/slideLayout" Target="../slideLayouts/slideLayout1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49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ynamics365musings.com/update-data-in-d365" TargetMode="External"/><Relationship Id="rId2" Type="http://schemas.openxmlformats.org/officeDocument/2006/relationships/hyperlink" Target="https://dynamics365musings.com/insert-data-in-d365" TargetMode="External"/><Relationship Id="rId1" Type="http://schemas.openxmlformats.org/officeDocument/2006/relationships/slideLayout" Target="../slideLayouts/slideLayout16.xml"/><Relationship Id="rId6" Type="http://schemas.openxmlformats.org/officeDocument/2006/relationships/hyperlink" Target="https://dynamics365musings.com/d365-ttsbegin-and-ttscommit" TargetMode="External"/><Relationship Id="rId5" Type="http://schemas.openxmlformats.org/officeDocument/2006/relationships/hyperlink" Target="https://dynamics365musings.com/insertdatabase-in-d365" TargetMode="External"/><Relationship Id="rId4" Type="http://schemas.openxmlformats.org/officeDocument/2006/relationships/hyperlink" Target="https://dynamics365musings.com/insert_recordset-in-d365" TargetMode="Externa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6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52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6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54.png"/><Relationship Id="rId4" Type="http://schemas.openxmlformats.org/officeDocument/2006/relationships/image" Target="../media/image29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6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6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6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6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6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7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6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TrudAX/TRUDUtilsD365" TargetMode="External"/><Relationship Id="rId1" Type="http://schemas.openxmlformats.org/officeDocument/2006/relationships/slideLayout" Target="../slideLayouts/slideLayout16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6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6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hyperlink" Target="https://sangeethwiki.blogspot.com/2017/09/extensible-controls-in-dynamics-365-for.html" TargetMode="External"/><Relationship Id="rId3" Type="http://schemas.openxmlformats.org/officeDocument/2006/relationships/hyperlink" Target="https://docs.microsoft.com/en-us/dynamics365/fin-ops-core/dev-itpro/dev-ref/xpp-business-run-time-functions" TargetMode="External"/><Relationship Id="rId7" Type="http://schemas.openxmlformats.org/officeDocument/2006/relationships/hyperlink" Target="https://www.youtube.com/watch?v=QrIjTN6Vey4&amp;t=149s" TargetMode="External"/><Relationship Id="rId2" Type="http://schemas.openxmlformats.org/officeDocument/2006/relationships/hyperlink" Target="http://www.atomicax.com/article/d365fotools-and-vs2017-manhattan-project" TargetMode="External"/><Relationship Id="rId1" Type="http://schemas.openxmlformats.org/officeDocument/2006/relationships/slideLayout" Target="../slideLayouts/slideLayout16.xml"/><Relationship Id="rId6" Type="http://schemas.openxmlformats.org/officeDocument/2006/relationships/hyperlink" Target="https://dynamics365musings.com/d365-sales-order-totals/" TargetMode="External"/><Relationship Id="rId5" Type="http://schemas.openxmlformats.org/officeDocument/2006/relationships/hyperlink" Target="https://jatomas.com/en/2020/05/02/dark-mode-visual-studio-x-code-editor/" TargetMode="External"/><Relationship Id="rId4" Type="http://schemas.openxmlformats.org/officeDocument/2006/relationships/hyperlink" Target="https://docs.microsoft.com/en-us/dynamics365/fin-ops-core/dev-itpro/dev-ref/xpp-string-run-time-functions" TargetMode="Externa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rudAX/TRUDUtilsD365" TargetMode="External"/><Relationship Id="rId2" Type="http://schemas.openxmlformats.org/officeDocument/2006/relationships/hyperlink" Target="https://ariste.info/en/2021/06/socratex-application-checker/" TargetMode="External"/><Relationship Id="rId1" Type="http://schemas.openxmlformats.org/officeDocument/2006/relationships/slideLayout" Target="../slideLayouts/slideLayout16.xml"/><Relationship Id="rId6" Type="http://schemas.openxmlformats.org/officeDocument/2006/relationships/hyperlink" Target="https://dynamics365musings.com/x-development-boost-your-development-skills-with-proven-tips-and-tricks/" TargetMode="External"/><Relationship Id="rId5" Type="http://schemas.openxmlformats.org/officeDocument/2006/relationships/hyperlink" Target="https://learn.microsoft.com/en-us/power-platform/developer/unified-experience/finance-operations-dev-overview" TargetMode="External"/><Relationship Id="rId4" Type="http://schemas.openxmlformats.org/officeDocument/2006/relationships/hyperlink" Target="https://devblogs.microsoft.com/powerplatform/the-unified-development-environment-is-ga/" TargetMode="Externa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ynamics.fo/" TargetMode="External"/><Relationship Id="rId2" Type="http://schemas.openxmlformats.org/officeDocument/2006/relationships/hyperlink" Target="http://www.atomicax.com/" TargetMode="External"/><Relationship Id="rId1" Type="http://schemas.openxmlformats.org/officeDocument/2006/relationships/slideLayout" Target="../slideLayouts/slideLayout16.xml"/><Relationship Id="rId6" Type="http://schemas.openxmlformats.org/officeDocument/2006/relationships/hyperlink" Target="https://www.linkedin.com/in/peter-ramer-0500999/" TargetMode="External"/><Relationship Id="rId5" Type="http://schemas.openxmlformats.org/officeDocument/2006/relationships/hyperlink" Target="http://www.dynamics365musings.com/" TargetMode="External"/><Relationship Id="rId4" Type="http://schemas.openxmlformats.org/officeDocument/2006/relationships/hyperlink" Target="https://www.linkedin.com/in/nathanclouseax/" TargetMode="Externa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ityscape with a tower&#10;&#10;Description automatically generated">
            <a:extLst>
              <a:ext uri="{FF2B5EF4-FFF2-40B4-BE49-F238E27FC236}">
                <a16:creationId xmlns:a16="http://schemas.microsoft.com/office/drawing/2014/main" id="{2A8A7702-D849-EC39-1AE7-83E4F390045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3000"/>
          </a:blip>
          <a:srcRect t="15959"/>
          <a:stretch/>
        </p:blipFill>
        <p:spPr>
          <a:xfrm>
            <a:off x="0" y="0"/>
            <a:ext cx="12436475" cy="6994524"/>
          </a:xfrm>
          <a:prstGeom prst="rect">
            <a:avLst/>
          </a:prstGeom>
        </p:spPr>
      </p:pic>
      <p:pic>
        <p:nvPicPr>
          <p:cNvPr id="17" name="Picture 16" descr="A picture containing font, graphics, graphic design, text&#10;&#10;Description automatically generated">
            <a:extLst>
              <a:ext uri="{FF2B5EF4-FFF2-40B4-BE49-F238E27FC236}">
                <a16:creationId xmlns:a16="http://schemas.microsoft.com/office/drawing/2014/main" id="{DA7104A4-1876-F218-924C-1DBE7991C8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2936" y="854072"/>
            <a:ext cx="7658101" cy="177305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B1F283B-2ED3-34AA-C2A9-C297486AB75C}"/>
              </a:ext>
            </a:extLst>
          </p:cNvPr>
          <p:cNvSpPr txBox="1"/>
          <p:nvPr/>
        </p:nvSpPr>
        <p:spPr>
          <a:xfrm>
            <a:off x="46037" y="5652619"/>
            <a:ext cx="6172200" cy="1158779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b="1">
                <a:solidFill>
                  <a:srgbClr val="1B4499"/>
                </a:solidFill>
                <a:latin typeface="Poppins SemiBold" pitchFamily="2" charset="77"/>
                <a:ea typeface="Helvetica Neue Condensed Black" panose="02000503000000020004" pitchFamily="2" charset="0"/>
                <a:cs typeface="Poppins SemiBold" pitchFamily="2" charset="77"/>
              </a:rPr>
              <a:t>San Antonio, Texas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b="1">
                <a:solidFill>
                  <a:srgbClr val="1B4499"/>
                </a:solidFill>
                <a:latin typeface="Poppins SemiBold" pitchFamily="2" charset="77"/>
                <a:ea typeface="Helvetica Neue Condensed Black" panose="02000503000000020004" pitchFamily="2" charset="0"/>
                <a:cs typeface="Poppins SemiBold" pitchFamily="2" charset="77"/>
              </a:rPr>
              <a:t>October 13-17, 2024</a:t>
            </a:r>
          </a:p>
        </p:txBody>
      </p:sp>
      <p:pic>
        <p:nvPicPr>
          <p:cNvPr id="3" name="Picture 2" descr="A blue and white circle with text&#10;&#10;Description automatically generated">
            <a:extLst>
              <a:ext uri="{FF2B5EF4-FFF2-40B4-BE49-F238E27FC236}">
                <a16:creationId xmlns:a16="http://schemas.microsoft.com/office/drawing/2014/main" id="{3730C728-999E-94D1-1180-1D3A500C59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4780" y="2795153"/>
            <a:ext cx="4465674" cy="419481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9A28B35-846E-E9DF-A6FD-4248B8456C2C}"/>
              </a:ext>
            </a:extLst>
          </p:cNvPr>
          <p:cNvSpPr txBox="1"/>
          <p:nvPr/>
        </p:nvSpPr>
        <p:spPr>
          <a:xfrm>
            <a:off x="3397894" y="2645229"/>
            <a:ext cx="6172200" cy="849463"/>
          </a:xfrm>
          <a:prstGeom prst="rect">
            <a:avLst/>
          </a:prstGeom>
          <a:noFill/>
        </p:spPr>
        <p:txBody>
          <a:bodyPr wrap="square" lIns="182880" tIns="146304" rIns="182880" bIns="146304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800">
                <a:solidFill>
                  <a:srgbClr val="1B4499"/>
                </a:solidFill>
                <a:latin typeface="segoe ui black"/>
                <a:ea typeface="segoe ui black"/>
                <a:cs typeface="Poppins SemiBold"/>
              </a:rPr>
              <a:t>AX/FINANCE &amp; OPS</a:t>
            </a:r>
          </a:p>
        </p:txBody>
      </p:sp>
    </p:spTree>
    <p:extLst>
      <p:ext uri="{BB962C8B-B14F-4D97-AF65-F5344CB8AC3E}">
        <p14:creationId xmlns:p14="http://schemas.microsoft.com/office/powerpoint/2010/main" val="3940662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3B764AC-B8A3-1DED-80C2-FFBFE544F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Add Financial Dimension for OData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8EA2C34C-C874-4A94-D8ED-19D61B3556AE}"/>
              </a:ext>
            </a:extLst>
          </p:cNvPr>
          <p:cNvSpPr txBox="1">
            <a:spLocks/>
          </p:cNvSpPr>
          <p:nvPr/>
        </p:nvSpPr>
        <p:spPr>
          <a:xfrm>
            <a:off x="466368" y="1118812"/>
            <a:ext cx="11503739" cy="5241318"/>
          </a:xfrm>
          <a:prstGeom prst="rect">
            <a:avLst/>
          </a:prstGeom>
        </p:spPr>
        <p:txBody>
          <a:bodyPr vert="horz" wrap="square" lIns="146304" tIns="91440" rIns="146304" bIns="91440" rtlCol="0">
            <a:noAutofit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Poppins" pitchFamily="2" charset="77"/>
                <a:ea typeface="Verdana" panose="020B0604030504040204" pitchFamily="34" charset="0"/>
                <a:cs typeface="Poppins" pitchFamily="2" charset="77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Poppins" pitchFamily="2" charset="77"/>
                <a:ea typeface="Verdana" panose="020B0604030504040204" pitchFamily="34" charset="0"/>
                <a:cs typeface="Poppins" pitchFamily="2" charset="77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Poppins" pitchFamily="2" charset="77"/>
                <a:ea typeface="Verdana" panose="020B0604030504040204" pitchFamily="34" charset="0"/>
                <a:cs typeface="Poppins" pitchFamily="2" charset="77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Poppins" pitchFamily="2" charset="77"/>
                <a:ea typeface="Verdana" panose="020B0604030504040204" pitchFamily="34" charset="0"/>
                <a:cs typeface="Poppins" pitchFamily="2" charset="77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Poppins" pitchFamily="2" charset="77"/>
                <a:ea typeface="Verdana" panose="020B0604030504040204" pitchFamily="34" charset="0"/>
                <a:cs typeface="Poppins" pitchFamily="2" charset="77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Dynamics 365 &gt; Addins &gt; Add financial dimensions for OData</a:t>
            </a:r>
          </a:p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243DCD-07BE-0F62-1B82-854FA9D004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3889" y="1815217"/>
            <a:ext cx="5692054" cy="4303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451924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3B764AC-B8A3-1DED-80C2-FFBFE544F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Comment Code</a:t>
            </a:r>
          </a:p>
        </p:txBody>
      </p:sp>
      <p:pic>
        <p:nvPicPr>
          <p:cNvPr id="4" name="comment uncomment">
            <a:hlinkClick r:id="" action="ppaction://media"/>
            <a:extLst>
              <a:ext uri="{FF2B5EF4-FFF2-40B4-BE49-F238E27FC236}">
                <a16:creationId xmlns:a16="http://schemas.microsoft.com/office/drawing/2014/main" id="{93E58562-B9AA-3BF0-CCBE-D25AD896246F}"/>
              </a:ext>
            </a:extLst>
          </p:cNvPr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984" y="1315572"/>
            <a:ext cx="8291678" cy="4664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409329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3B764AC-B8A3-1DED-80C2-FFBFE544F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Uncomment Code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4FADF636-961E-974E-3F5A-A4F659B7684E}"/>
              </a:ext>
            </a:extLst>
          </p:cNvPr>
          <p:cNvSpPr txBox="1">
            <a:spLocks/>
          </p:cNvSpPr>
          <p:nvPr/>
        </p:nvSpPr>
        <p:spPr>
          <a:xfrm>
            <a:off x="466368" y="1118812"/>
            <a:ext cx="11503739" cy="5241318"/>
          </a:xfrm>
          <a:prstGeom prst="rect">
            <a:avLst/>
          </a:prstGeom>
        </p:spPr>
        <p:txBody>
          <a:bodyPr vert="horz" wrap="square" lIns="146304" tIns="91440" rIns="146304" bIns="91440" rtlCol="0">
            <a:noAutofit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Poppins" pitchFamily="2" charset="77"/>
                <a:ea typeface="Verdana" panose="020B0604030504040204" pitchFamily="34" charset="0"/>
                <a:cs typeface="Poppins" pitchFamily="2" charset="77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Poppins" pitchFamily="2" charset="77"/>
                <a:ea typeface="Verdana" panose="020B0604030504040204" pitchFamily="34" charset="0"/>
                <a:cs typeface="Poppins" pitchFamily="2" charset="77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Poppins" pitchFamily="2" charset="77"/>
                <a:ea typeface="Verdana" panose="020B0604030504040204" pitchFamily="34" charset="0"/>
                <a:cs typeface="Poppins" pitchFamily="2" charset="77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Poppins" pitchFamily="2" charset="77"/>
                <a:ea typeface="Verdana" panose="020B0604030504040204" pitchFamily="34" charset="0"/>
                <a:cs typeface="Poppins" pitchFamily="2" charset="77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Poppins" pitchFamily="2" charset="77"/>
                <a:ea typeface="Verdana" panose="020B0604030504040204" pitchFamily="34" charset="0"/>
                <a:cs typeface="Poppins" pitchFamily="2" charset="77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CTRL K, CTRL U</a:t>
            </a:r>
          </a:p>
          <a:p>
            <a:endParaRPr lang="en-US"/>
          </a:p>
        </p:txBody>
      </p:sp>
      <p:pic>
        <p:nvPicPr>
          <p:cNvPr id="5" name="comment uncomment">
            <a:hlinkClick r:id="" action="ppaction://media"/>
            <a:extLst>
              <a:ext uri="{FF2B5EF4-FFF2-40B4-BE49-F238E27FC236}">
                <a16:creationId xmlns:a16="http://schemas.microsoft.com/office/drawing/2014/main" id="{235D70D9-2722-AA90-8692-E3022B0E40C7}"/>
              </a:ext>
            </a:extLst>
          </p:cNvPr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1090" y="1799267"/>
            <a:ext cx="8108201" cy="4560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070508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3B764AC-B8A3-1DED-80C2-FFBFE544F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Format Code 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FDBD6E7F-6A50-AA2A-661E-9BAA8130B769}"/>
              </a:ext>
            </a:extLst>
          </p:cNvPr>
          <p:cNvSpPr txBox="1">
            <a:spLocks/>
          </p:cNvSpPr>
          <p:nvPr/>
        </p:nvSpPr>
        <p:spPr>
          <a:xfrm>
            <a:off x="466368" y="1118812"/>
            <a:ext cx="11503739" cy="5241318"/>
          </a:xfrm>
          <a:prstGeom prst="rect">
            <a:avLst/>
          </a:prstGeom>
        </p:spPr>
        <p:txBody>
          <a:bodyPr vert="horz" wrap="square" lIns="146304" tIns="91440" rIns="146304" bIns="91440" rtlCol="0">
            <a:noAutofit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Poppins" pitchFamily="2" charset="77"/>
                <a:ea typeface="Verdana" panose="020B0604030504040204" pitchFamily="34" charset="0"/>
                <a:cs typeface="Poppins" pitchFamily="2" charset="77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Poppins" pitchFamily="2" charset="77"/>
                <a:ea typeface="Verdana" panose="020B0604030504040204" pitchFamily="34" charset="0"/>
                <a:cs typeface="Poppins" pitchFamily="2" charset="77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Poppins" pitchFamily="2" charset="77"/>
                <a:ea typeface="Verdana" panose="020B0604030504040204" pitchFamily="34" charset="0"/>
                <a:cs typeface="Poppins" pitchFamily="2" charset="77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Poppins" pitchFamily="2" charset="77"/>
                <a:ea typeface="Verdana" panose="020B0604030504040204" pitchFamily="34" charset="0"/>
                <a:cs typeface="Poppins" pitchFamily="2" charset="77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Poppins" pitchFamily="2" charset="77"/>
                <a:ea typeface="Verdana" panose="020B0604030504040204" pitchFamily="34" charset="0"/>
                <a:cs typeface="Poppins" pitchFamily="2" charset="77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CTRL K , D </a:t>
            </a:r>
          </a:p>
          <a:p>
            <a:endParaRPr lang="en-US"/>
          </a:p>
        </p:txBody>
      </p:sp>
      <p:pic>
        <p:nvPicPr>
          <p:cNvPr id="5" name="format code">
            <a:hlinkClick r:id="" action="ppaction://media"/>
            <a:extLst>
              <a:ext uri="{FF2B5EF4-FFF2-40B4-BE49-F238E27FC236}">
                <a16:creationId xmlns:a16="http://schemas.microsoft.com/office/drawing/2014/main" id="{19F15D23-D767-8B91-6756-C91A53BE01DB}"/>
              </a:ext>
            </a:extLst>
          </p:cNvPr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8430" y="1680288"/>
            <a:ext cx="8319719" cy="4679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6209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3B764AC-B8A3-1DED-80C2-FFBFE544F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Toggle Breakpoints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FC89F0AD-EE27-DF5F-F4D1-E67881BE5215}"/>
              </a:ext>
            </a:extLst>
          </p:cNvPr>
          <p:cNvSpPr txBox="1">
            <a:spLocks/>
          </p:cNvSpPr>
          <p:nvPr/>
        </p:nvSpPr>
        <p:spPr>
          <a:xfrm>
            <a:off x="466368" y="1118812"/>
            <a:ext cx="11503739" cy="5241318"/>
          </a:xfrm>
          <a:prstGeom prst="rect">
            <a:avLst/>
          </a:prstGeom>
        </p:spPr>
        <p:txBody>
          <a:bodyPr vert="horz" wrap="square" lIns="146304" tIns="91440" rIns="146304" bIns="91440" rtlCol="0">
            <a:noAutofit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Poppins" pitchFamily="2" charset="77"/>
                <a:ea typeface="Verdana" panose="020B0604030504040204" pitchFamily="34" charset="0"/>
                <a:cs typeface="Poppins" pitchFamily="2" charset="77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Poppins" pitchFamily="2" charset="77"/>
                <a:ea typeface="Verdana" panose="020B0604030504040204" pitchFamily="34" charset="0"/>
                <a:cs typeface="Poppins" pitchFamily="2" charset="77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Poppins" pitchFamily="2" charset="77"/>
                <a:ea typeface="Verdana" panose="020B0604030504040204" pitchFamily="34" charset="0"/>
                <a:cs typeface="Poppins" pitchFamily="2" charset="77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Poppins" pitchFamily="2" charset="77"/>
                <a:ea typeface="Verdana" panose="020B0604030504040204" pitchFamily="34" charset="0"/>
                <a:cs typeface="Poppins" pitchFamily="2" charset="77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Poppins" pitchFamily="2" charset="77"/>
                <a:ea typeface="Verdana" panose="020B0604030504040204" pitchFamily="34" charset="0"/>
                <a:cs typeface="Poppins" pitchFamily="2" charset="77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F9</a:t>
            </a:r>
          </a:p>
          <a:p>
            <a:endParaRPr lang="en-US"/>
          </a:p>
        </p:txBody>
      </p:sp>
      <p:pic>
        <p:nvPicPr>
          <p:cNvPr id="5" name="breakpoints">
            <a:hlinkClick r:id="" action="ppaction://media"/>
            <a:extLst>
              <a:ext uri="{FF2B5EF4-FFF2-40B4-BE49-F238E27FC236}">
                <a16:creationId xmlns:a16="http://schemas.microsoft.com/office/drawing/2014/main" id="{0F54DB5E-18B4-54AF-BDD8-7B7142F0E7E2}"/>
              </a:ext>
            </a:extLst>
          </p:cNvPr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7668" y="1566717"/>
            <a:ext cx="8521623" cy="4793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649912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3B764AC-B8A3-1DED-80C2-FFBFE544F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Go To (Main Thing)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1FA02633-EFA5-4C1B-42AD-26D52AEC274D}"/>
              </a:ext>
            </a:extLst>
          </p:cNvPr>
          <p:cNvSpPr txBox="1">
            <a:spLocks/>
          </p:cNvSpPr>
          <p:nvPr/>
        </p:nvSpPr>
        <p:spPr>
          <a:xfrm>
            <a:off x="466369" y="1118812"/>
            <a:ext cx="5614351" cy="5241318"/>
          </a:xfrm>
          <a:prstGeom prst="rect">
            <a:avLst/>
          </a:prstGeom>
        </p:spPr>
        <p:txBody>
          <a:bodyPr vert="horz" wrap="square" lIns="146304" tIns="91440" rIns="146304" bIns="91440" rtlCol="0">
            <a:noAutofit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Poppins" pitchFamily="2" charset="77"/>
                <a:ea typeface="Verdana" panose="020B0604030504040204" pitchFamily="34" charset="0"/>
                <a:cs typeface="Poppins" pitchFamily="2" charset="77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Poppins" pitchFamily="2" charset="77"/>
                <a:ea typeface="Verdana" panose="020B0604030504040204" pitchFamily="34" charset="0"/>
                <a:cs typeface="Poppins" pitchFamily="2" charset="77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Poppins" pitchFamily="2" charset="77"/>
                <a:ea typeface="Verdana" panose="020B0604030504040204" pitchFamily="34" charset="0"/>
                <a:cs typeface="Poppins" pitchFamily="2" charset="77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Poppins" pitchFamily="2" charset="77"/>
                <a:ea typeface="Verdana" panose="020B0604030504040204" pitchFamily="34" charset="0"/>
                <a:cs typeface="Poppins" pitchFamily="2" charset="77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Poppins" pitchFamily="2" charset="77"/>
                <a:ea typeface="Verdana" panose="020B0604030504040204" pitchFamily="34" charset="0"/>
                <a:cs typeface="Poppins" pitchFamily="2" charset="77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Hit F9 in design view to go to the main thing for the item selected</a:t>
            </a:r>
          </a:p>
          <a:p>
            <a:r>
              <a:rPr lang="en-US"/>
              <a:t>F9 on a table extension will take you to the base table</a:t>
            </a:r>
          </a:p>
          <a:p>
            <a:r>
              <a:rPr lang="en-US"/>
              <a:t>F9 on a field will take you to the EDT</a:t>
            </a:r>
          </a:p>
          <a:p>
            <a:r>
              <a:rPr lang="en-US"/>
              <a:t>F9 on a field with a relationship will take you to the related table</a:t>
            </a:r>
          </a:p>
          <a:p>
            <a:endParaRPr lang="en-US"/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5E7ABE1D-E334-E8CE-71CD-5352774B2268}"/>
              </a:ext>
            </a:extLst>
          </p:cNvPr>
          <p:cNvSpPr txBox="1">
            <a:spLocks/>
          </p:cNvSpPr>
          <p:nvPr/>
        </p:nvSpPr>
        <p:spPr>
          <a:xfrm>
            <a:off x="6218238" y="1118812"/>
            <a:ext cx="5614351" cy="5241318"/>
          </a:xfrm>
          <a:prstGeom prst="rect">
            <a:avLst/>
          </a:prstGeom>
        </p:spPr>
        <p:txBody>
          <a:bodyPr/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3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Poppins" pitchFamily="2" charset="77"/>
                <a:ea typeface="+mn-ea"/>
                <a:cs typeface="Poppins" pitchFamily="2" charset="77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Poppins" pitchFamily="2" charset="77"/>
                <a:ea typeface="+mn-ea"/>
                <a:cs typeface="Poppins" pitchFamily="2" charset="77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Poppins" pitchFamily="2" charset="77"/>
                <a:ea typeface="+mn-ea"/>
                <a:cs typeface="Poppins" pitchFamily="2" charset="77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F9 on a field in a data entity will open the table/entity for that field</a:t>
            </a:r>
          </a:p>
          <a:p>
            <a:r>
              <a:rPr lang="en-US"/>
              <a:t>F9 on COC Extension Class will take you to the main class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449704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3B764AC-B8A3-1DED-80C2-FFBFE544F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Copy Event Handlers - Methods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F02366B1-0BF0-DD95-441D-4F0DE45EBB4F}"/>
              </a:ext>
            </a:extLst>
          </p:cNvPr>
          <p:cNvSpPr txBox="1">
            <a:spLocks/>
          </p:cNvSpPr>
          <p:nvPr/>
        </p:nvSpPr>
        <p:spPr>
          <a:xfrm>
            <a:off x="466368" y="1118812"/>
            <a:ext cx="11503739" cy="5241318"/>
          </a:xfrm>
          <a:prstGeom prst="rect">
            <a:avLst/>
          </a:prstGeom>
        </p:spPr>
        <p:txBody>
          <a:bodyPr vert="horz" wrap="square" lIns="146304" tIns="91440" rIns="146304" bIns="91440" rtlCol="0">
            <a:noAutofit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Poppins" pitchFamily="2" charset="77"/>
                <a:ea typeface="Verdana" panose="020B0604030504040204" pitchFamily="34" charset="0"/>
                <a:cs typeface="Poppins" pitchFamily="2" charset="77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Poppins" pitchFamily="2" charset="77"/>
                <a:ea typeface="Verdana" panose="020B0604030504040204" pitchFamily="34" charset="0"/>
                <a:cs typeface="Poppins" pitchFamily="2" charset="77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Poppins" pitchFamily="2" charset="77"/>
                <a:ea typeface="Verdana" panose="020B0604030504040204" pitchFamily="34" charset="0"/>
                <a:cs typeface="Poppins" pitchFamily="2" charset="77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Poppins" pitchFamily="2" charset="77"/>
                <a:ea typeface="Verdana" panose="020B0604030504040204" pitchFamily="34" charset="0"/>
                <a:cs typeface="Poppins" pitchFamily="2" charset="77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Poppins" pitchFamily="2" charset="77"/>
                <a:ea typeface="Verdana" panose="020B0604030504040204" pitchFamily="34" charset="0"/>
                <a:cs typeface="Poppins" pitchFamily="2" charset="77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In design view, expand methods, right click, copy event handler</a:t>
            </a:r>
          </a:p>
          <a:p>
            <a:endParaRPr lang="en-US"/>
          </a:p>
        </p:txBody>
      </p:sp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60FAA584-5390-7B76-86B9-D3C8CD2AD247}"/>
              </a:ext>
            </a:extLst>
          </p:cNvPr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8511" y="2551581"/>
            <a:ext cx="5284752" cy="3758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023022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3B764AC-B8A3-1DED-80C2-FFBFE544F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Copy Event Handler - Events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D2466565-F3A0-EF25-352C-18587C0AF4B4}"/>
              </a:ext>
            </a:extLst>
          </p:cNvPr>
          <p:cNvSpPr txBox="1">
            <a:spLocks/>
          </p:cNvSpPr>
          <p:nvPr/>
        </p:nvSpPr>
        <p:spPr>
          <a:xfrm>
            <a:off x="466368" y="1118812"/>
            <a:ext cx="11503739" cy="5241318"/>
          </a:xfrm>
          <a:prstGeom prst="rect">
            <a:avLst/>
          </a:prstGeom>
        </p:spPr>
        <p:txBody>
          <a:bodyPr vert="horz" wrap="square" lIns="146304" tIns="91440" rIns="146304" bIns="91440" rtlCol="0">
            <a:noAutofit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Poppins" pitchFamily="2" charset="77"/>
                <a:ea typeface="Verdana" panose="020B0604030504040204" pitchFamily="34" charset="0"/>
                <a:cs typeface="Poppins" pitchFamily="2" charset="77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Poppins" pitchFamily="2" charset="77"/>
                <a:ea typeface="Verdana" panose="020B0604030504040204" pitchFamily="34" charset="0"/>
                <a:cs typeface="Poppins" pitchFamily="2" charset="77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Poppins" pitchFamily="2" charset="77"/>
                <a:ea typeface="Verdana" panose="020B0604030504040204" pitchFamily="34" charset="0"/>
                <a:cs typeface="Poppins" pitchFamily="2" charset="77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Poppins" pitchFamily="2" charset="77"/>
                <a:ea typeface="Verdana" panose="020B0604030504040204" pitchFamily="34" charset="0"/>
                <a:cs typeface="Poppins" pitchFamily="2" charset="77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Poppins" pitchFamily="2" charset="77"/>
                <a:ea typeface="Verdana" panose="020B0604030504040204" pitchFamily="34" charset="0"/>
                <a:cs typeface="Poppins" pitchFamily="2" charset="77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In design view, expand events, right click, copy event handler</a:t>
            </a:r>
          </a:p>
          <a:p>
            <a:endParaRPr lang="en-US"/>
          </a:p>
          <a:p>
            <a:endParaRPr lang="en-US"/>
          </a:p>
        </p:txBody>
      </p:sp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553327E7-AF71-1E89-3EF5-4C3D2740D4A0}"/>
              </a:ext>
            </a:extLst>
          </p:cNvPr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2776" y="2765169"/>
            <a:ext cx="3856221" cy="3331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94110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3B764AC-B8A3-1DED-80C2-FFBFE544F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Sales order Totals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AF311AB4-20BF-0D0E-5E81-695DBC3FB788}"/>
              </a:ext>
            </a:extLst>
          </p:cNvPr>
          <p:cNvSpPr txBox="1">
            <a:spLocks/>
          </p:cNvSpPr>
          <p:nvPr/>
        </p:nvSpPr>
        <p:spPr>
          <a:xfrm>
            <a:off x="466368" y="1118812"/>
            <a:ext cx="11503739" cy="5241318"/>
          </a:xfrm>
          <a:prstGeom prst="rect">
            <a:avLst/>
          </a:prstGeom>
        </p:spPr>
        <p:txBody>
          <a:bodyPr vert="horz" wrap="square" lIns="93260" tIns="46630" rIns="93260" bIns="46630" rtlCol="0" anchor="t">
            <a:noAutofit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Poppins" pitchFamily="2" charset="77"/>
                <a:ea typeface="Verdana" panose="020B0604030504040204" pitchFamily="34" charset="0"/>
                <a:cs typeface="Poppins" pitchFamily="2" charset="77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Poppins" pitchFamily="2" charset="77"/>
                <a:ea typeface="Verdana" panose="020B0604030504040204" pitchFamily="34" charset="0"/>
                <a:cs typeface="Poppins" pitchFamily="2" charset="77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Poppins" pitchFamily="2" charset="77"/>
                <a:ea typeface="Verdana" panose="020B0604030504040204" pitchFamily="34" charset="0"/>
                <a:cs typeface="Poppins" pitchFamily="2" charset="77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Poppins" pitchFamily="2" charset="77"/>
                <a:ea typeface="Verdana" panose="020B0604030504040204" pitchFamily="34" charset="0"/>
                <a:cs typeface="Poppins" pitchFamily="2" charset="77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Poppins" pitchFamily="2" charset="77"/>
                <a:ea typeface="Verdana" panose="020B0604030504040204" pitchFamily="34" charset="0"/>
                <a:cs typeface="Poppins" pitchFamily="2" charset="77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>
                <a:latin typeface="Poppins"/>
                <a:cs typeface="Poppins"/>
                <a:hlinkClick r:id="rId2"/>
              </a:rPr>
              <a:t>https://dynamics365musings.com/d365-sales-order-totals/</a:t>
            </a:r>
            <a:endParaRPr lang="en-US"/>
          </a:p>
          <a:p>
            <a:pPr marL="0" indent="0">
              <a:buFont typeface="Arial" pitchFamily="34" charset="0"/>
              <a:buNone/>
            </a:pPr>
            <a:endParaRPr lang="en-US"/>
          </a:p>
          <a:p>
            <a:pPr marL="0" indent="0">
              <a:buFont typeface="Arial" pitchFamily="34" charset="0"/>
              <a:buNone/>
            </a:pPr>
            <a:endParaRPr lang="en-US"/>
          </a:p>
        </p:txBody>
      </p:sp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3A5DBE73-55FE-27F2-0038-7555C4FA5F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444" y="1752299"/>
            <a:ext cx="5384077" cy="4105668"/>
          </a:xfrm>
          <a:prstGeom prst="rect">
            <a:avLst/>
          </a:prstGeom>
        </p:spPr>
      </p:pic>
      <p:pic>
        <p:nvPicPr>
          <p:cNvPr id="2" name="Picture 1" descr="A person in a uniform&#10;&#10;Description automatically generated">
            <a:extLst>
              <a:ext uri="{FF2B5EF4-FFF2-40B4-BE49-F238E27FC236}">
                <a16:creationId xmlns:a16="http://schemas.microsoft.com/office/drawing/2014/main" id="{A62FF80D-687A-F8DB-9EA2-1F91F91A21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4676" y="2374763"/>
            <a:ext cx="3098512" cy="4194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227722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3B764AC-B8A3-1DED-80C2-FFBFE544F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Poppins"/>
                <a:cs typeface="Poppins"/>
              </a:rPr>
              <a:t>Extensible Controls</a:t>
            </a:r>
            <a:endParaRPr lang="en-US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F000510C-F9C9-55EC-BC22-E66C52EAFC21}"/>
              </a:ext>
            </a:extLst>
          </p:cNvPr>
          <p:cNvSpPr txBox="1">
            <a:spLocks/>
          </p:cNvSpPr>
          <p:nvPr/>
        </p:nvSpPr>
        <p:spPr>
          <a:xfrm>
            <a:off x="466368" y="1118812"/>
            <a:ext cx="11503739" cy="5241318"/>
          </a:xfrm>
          <a:prstGeom prst="rect">
            <a:avLst/>
          </a:prstGeom>
        </p:spPr>
        <p:txBody>
          <a:bodyPr vert="horz" wrap="square" lIns="93260" tIns="46630" rIns="93260" bIns="46630" rtlCol="0" anchor="t">
            <a:noAutofit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Poppins" pitchFamily="2" charset="77"/>
                <a:ea typeface="Verdana" panose="020B0604030504040204" pitchFamily="34" charset="0"/>
                <a:cs typeface="Poppins" pitchFamily="2" charset="77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Poppins" pitchFamily="2" charset="77"/>
                <a:ea typeface="Verdana" panose="020B0604030504040204" pitchFamily="34" charset="0"/>
                <a:cs typeface="Poppins" pitchFamily="2" charset="77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Poppins" pitchFamily="2" charset="77"/>
                <a:ea typeface="Verdana" panose="020B0604030504040204" pitchFamily="34" charset="0"/>
                <a:cs typeface="Poppins" pitchFamily="2" charset="77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Poppins" pitchFamily="2" charset="77"/>
                <a:ea typeface="Verdana" panose="020B0604030504040204" pitchFamily="34" charset="0"/>
                <a:cs typeface="Poppins" pitchFamily="2" charset="77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Poppins" pitchFamily="2" charset="77"/>
                <a:ea typeface="Verdana" panose="020B0604030504040204" pitchFamily="34" charset="0"/>
                <a:cs typeface="Poppins" pitchFamily="2" charset="77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Poppins"/>
                <a:cs typeface="Poppins"/>
                <a:hlinkClick r:id="rId2"/>
              </a:rPr>
              <a:t>https://www.youtube.com/watch?v=QrIjTN6Vey4&amp;t=149s</a:t>
            </a:r>
            <a:r>
              <a:rPr lang="en-US">
                <a:latin typeface="Poppins"/>
                <a:cs typeface="Poppins"/>
              </a:rPr>
              <a:t> </a:t>
            </a:r>
          </a:p>
          <a:p>
            <a:r>
              <a:rPr lang="en-US">
                <a:latin typeface="Poppins"/>
                <a:cs typeface="Poppins"/>
                <a:hlinkClick r:id="rId3"/>
              </a:rPr>
              <a:t>https://sangeethwiki.blogspot.com/2017/09/extensible-controls-in-dynamics-365-for.html</a:t>
            </a:r>
            <a:r>
              <a:rPr lang="en-US">
                <a:latin typeface="Poppins"/>
                <a:cs typeface="Poppins"/>
              </a:rPr>
              <a:t> </a:t>
            </a:r>
          </a:p>
          <a:p>
            <a:r>
              <a:rPr lang="en-US">
                <a:latin typeface="Poppins"/>
                <a:cs typeface="Poppins"/>
              </a:rPr>
              <a:t>Use Javascript and html to create your own D365 controls.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633607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A9AF1B0-4DAB-4458-0669-0DCD524BE8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493" y="2318758"/>
            <a:ext cx="7056201" cy="1351952"/>
          </a:xfrm>
          <a:ln>
            <a:noFill/>
          </a:ln>
        </p:spPr>
        <p:txBody>
          <a:bodyPr/>
          <a:lstStyle>
            <a:lvl1pPr>
              <a:defRPr sz="4400"/>
            </a:lvl1pPr>
          </a:lstStyle>
          <a:p>
            <a:r>
              <a:rPr lang="en-US">
                <a:latin typeface="Segoe"/>
                <a:cs typeface="Segoe UI"/>
              </a:rPr>
              <a:t>Maximize Your X++ Mastery: Learn The Ultimate Tips and Tricks for Development Success</a:t>
            </a:r>
            <a:endParaRPr lang="en-US" b="1">
              <a:solidFill>
                <a:srgbClr val="1E275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3057114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3B764AC-B8A3-1DED-80C2-FFBFE544F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Paste Special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EC5EE906-3EB4-B493-6E70-6C8EF7BC52F4}"/>
              </a:ext>
            </a:extLst>
          </p:cNvPr>
          <p:cNvSpPr txBox="1">
            <a:spLocks/>
          </p:cNvSpPr>
          <p:nvPr/>
        </p:nvSpPr>
        <p:spPr>
          <a:xfrm>
            <a:off x="466368" y="1118812"/>
            <a:ext cx="11503739" cy="5241318"/>
          </a:xfrm>
          <a:prstGeom prst="rect">
            <a:avLst/>
          </a:prstGeom>
        </p:spPr>
        <p:txBody>
          <a:bodyPr vert="horz" wrap="square" lIns="146304" tIns="91440" rIns="146304" bIns="91440" rtlCol="0">
            <a:noAutofit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Poppins" pitchFamily="2" charset="77"/>
                <a:ea typeface="Verdana" panose="020B0604030504040204" pitchFamily="34" charset="0"/>
                <a:cs typeface="Poppins" pitchFamily="2" charset="77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Poppins" pitchFamily="2" charset="77"/>
                <a:ea typeface="Verdana" panose="020B0604030504040204" pitchFamily="34" charset="0"/>
                <a:cs typeface="Poppins" pitchFamily="2" charset="77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Poppins" pitchFamily="2" charset="77"/>
                <a:ea typeface="Verdana" panose="020B0604030504040204" pitchFamily="34" charset="0"/>
                <a:cs typeface="Poppins" pitchFamily="2" charset="77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Poppins" pitchFamily="2" charset="77"/>
                <a:ea typeface="Verdana" panose="020B0604030504040204" pitchFamily="34" charset="0"/>
                <a:cs typeface="Poppins" pitchFamily="2" charset="77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Poppins" pitchFamily="2" charset="77"/>
                <a:ea typeface="Verdana" panose="020B0604030504040204" pitchFamily="34" charset="0"/>
                <a:cs typeface="Poppins" pitchFamily="2" charset="77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Edit &gt; Paste Special</a:t>
            </a:r>
          </a:p>
          <a:p>
            <a:r>
              <a:rPr lang="en-US"/>
              <a:t>XML as Class</a:t>
            </a:r>
          </a:p>
          <a:p>
            <a:r>
              <a:rPr lang="en-US"/>
              <a:t>JSON as Class</a:t>
            </a:r>
          </a:p>
          <a:p>
            <a:endParaRPr lang="en-US"/>
          </a:p>
        </p:txBody>
      </p:sp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165D59D3-1C8C-722D-6ED9-262C415CFE25}"/>
              </a:ext>
            </a:extLst>
          </p:cNvPr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7037" y="1668461"/>
            <a:ext cx="5486400" cy="4153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428960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3B764AC-B8A3-1DED-80C2-FFBFE544F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Paste Special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219DB34-1C1C-92B2-2B1B-4403C5C9BC0D}"/>
              </a:ext>
            </a:extLst>
          </p:cNvPr>
          <p:cNvSpPr>
            <a:spLocks noGrp="1"/>
          </p:cNvSpPr>
          <p:nvPr/>
        </p:nvSpPr>
        <p:spPr>
          <a:xfrm>
            <a:off x="847042" y="1465946"/>
            <a:ext cx="5284752" cy="4437962"/>
          </a:xfrm>
          <a:prstGeom prst="rect">
            <a:avLst/>
          </a:prstGeom>
        </p:spPr>
        <p:txBody>
          <a:bodyPr vert="horz" lIns="93260" tIns="46630" rIns="93260" bIns="4663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3283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23283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3283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3283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3283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56"/>
              <a:t>{"menu": {</a:t>
            </a:r>
          </a:p>
          <a:p>
            <a:pPr marL="0" indent="0">
              <a:buNone/>
            </a:pPr>
            <a:r>
              <a:rPr lang="en-US" sz="2856"/>
              <a:t>  "id": "file",</a:t>
            </a:r>
          </a:p>
          <a:p>
            <a:pPr marL="0" indent="0">
              <a:buNone/>
            </a:pPr>
            <a:r>
              <a:rPr lang="en-US" sz="2856"/>
              <a:t>  "value": "File",</a:t>
            </a:r>
          </a:p>
          <a:p>
            <a:pPr marL="0" indent="0">
              <a:buNone/>
            </a:pPr>
            <a:r>
              <a:rPr lang="en-US" sz="2856"/>
              <a:t>  "popup": {</a:t>
            </a:r>
          </a:p>
          <a:p>
            <a:pPr marL="0" indent="0">
              <a:buNone/>
            </a:pPr>
            <a:r>
              <a:rPr lang="en-US" sz="2856"/>
              <a:t>    "</a:t>
            </a:r>
            <a:r>
              <a:rPr lang="en-US" sz="2856" err="1"/>
              <a:t>menuitem</a:t>
            </a:r>
            <a:r>
              <a:rPr lang="en-US" sz="2856"/>
              <a:t>": [</a:t>
            </a:r>
          </a:p>
          <a:p>
            <a:pPr marL="0" indent="0">
              <a:buNone/>
            </a:pPr>
            <a:r>
              <a:rPr lang="en-US" sz="2856"/>
              <a:t>      {"value": "New", "onclick": "</a:t>
            </a:r>
            <a:r>
              <a:rPr lang="en-US" sz="2856" err="1"/>
              <a:t>CreateNewDoc</a:t>
            </a:r>
            <a:r>
              <a:rPr lang="en-US" sz="2856"/>
              <a:t>()"},</a:t>
            </a:r>
          </a:p>
          <a:p>
            <a:pPr marL="0" indent="0">
              <a:buNone/>
            </a:pPr>
            <a:r>
              <a:rPr lang="en-US" sz="2856"/>
              <a:t>      {"value": "Open", "onclick": "OpenDoc()"},</a:t>
            </a:r>
          </a:p>
          <a:p>
            <a:pPr marL="0" indent="0">
              <a:buNone/>
            </a:pPr>
            <a:r>
              <a:rPr lang="en-US" sz="2856"/>
              <a:t>      {"value": "Close", "onclick": "</a:t>
            </a:r>
            <a:r>
              <a:rPr lang="en-US" sz="2856" err="1"/>
              <a:t>CloseDoc</a:t>
            </a:r>
            <a:r>
              <a:rPr lang="en-US" sz="2856"/>
              <a:t>()"}</a:t>
            </a:r>
          </a:p>
          <a:p>
            <a:pPr marL="0" indent="0">
              <a:buNone/>
            </a:pPr>
            <a:r>
              <a:rPr lang="en-US" sz="2856"/>
              <a:t>    ]</a:t>
            </a:r>
          </a:p>
          <a:p>
            <a:pPr marL="0" indent="0">
              <a:buNone/>
            </a:pPr>
            <a:r>
              <a:rPr lang="en-US" sz="2856"/>
              <a:t>  }</a:t>
            </a:r>
          </a:p>
          <a:p>
            <a:pPr marL="0" indent="0">
              <a:buNone/>
            </a:pPr>
            <a:r>
              <a:rPr lang="en-US" sz="2856"/>
              <a:t>}}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DCC15102-FB2A-8B7D-2BBE-DDAD4C0B050D}"/>
              </a:ext>
            </a:extLst>
          </p:cNvPr>
          <p:cNvSpPr>
            <a:spLocks noGrp="1"/>
          </p:cNvSpPr>
          <p:nvPr/>
        </p:nvSpPr>
        <p:spPr>
          <a:xfrm>
            <a:off x="6287228" y="1465946"/>
            <a:ext cx="5284752" cy="4437962"/>
          </a:xfrm>
          <a:prstGeom prst="rect">
            <a:avLst/>
          </a:prstGeom>
        </p:spPr>
        <p:txBody>
          <a:bodyPr vert="horz" lIns="93260" tIns="46630" rIns="93260" bIns="46630" rtlCol="0"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3283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23283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3283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3283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3283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36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36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836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36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836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36">
                <a:solidFill>
                  <a:srgbClr val="2B91AF"/>
                </a:solidFill>
                <a:latin typeface="Consolas" panose="020B0609020204030204" pitchFamily="49" charset="0"/>
              </a:rPr>
              <a:t>Menu</a:t>
            </a:r>
            <a:endParaRPr lang="en-US" sz="1836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36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buNone/>
            </a:pPr>
            <a:r>
              <a:rPr lang="en-US" sz="1836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836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836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36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1836">
                <a:solidFill>
                  <a:srgbClr val="000000"/>
                </a:solidFill>
                <a:latin typeface="Consolas" panose="020B0609020204030204" pitchFamily="49" charset="0"/>
              </a:rPr>
              <a:t> id { </a:t>
            </a:r>
            <a:r>
              <a:rPr lang="en-US" sz="1836">
                <a:solidFill>
                  <a:srgbClr val="0000FF"/>
                </a:solidFill>
                <a:latin typeface="Consolas" panose="020B0609020204030204" pitchFamily="49" charset="0"/>
              </a:rPr>
              <a:t>get</a:t>
            </a:r>
            <a:r>
              <a:rPr lang="en-US" sz="1836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sz="1836">
                <a:solidFill>
                  <a:srgbClr val="0000FF"/>
                </a:solidFill>
                <a:latin typeface="Consolas" panose="020B0609020204030204" pitchFamily="49" charset="0"/>
              </a:rPr>
              <a:t>set</a:t>
            </a:r>
            <a:r>
              <a:rPr lang="en-US" sz="1836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pPr marL="0" indent="0">
              <a:buNone/>
            </a:pPr>
            <a:r>
              <a:rPr lang="en-US" sz="1836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836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836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36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1836">
                <a:solidFill>
                  <a:srgbClr val="000000"/>
                </a:solidFill>
                <a:latin typeface="Consolas" panose="020B0609020204030204" pitchFamily="49" charset="0"/>
              </a:rPr>
              <a:t> value { </a:t>
            </a:r>
            <a:r>
              <a:rPr lang="en-US" sz="1836">
                <a:solidFill>
                  <a:srgbClr val="0000FF"/>
                </a:solidFill>
                <a:latin typeface="Consolas" panose="020B0609020204030204" pitchFamily="49" charset="0"/>
              </a:rPr>
              <a:t>get</a:t>
            </a:r>
            <a:r>
              <a:rPr lang="en-US" sz="1836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sz="1836">
                <a:solidFill>
                  <a:srgbClr val="0000FF"/>
                </a:solidFill>
                <a:latin typeface="Consolas" panose="020B0609020204030204" pitchFamily="49" charset="0"/>
              </a:rPr>
              <a:t>set</a:t>
            </a:r>
            <a:r>
              <a:rPr lang="en-US" sz="1836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pPr marL="0" indent="0">
              <a:buNone/>
            </a:pPr>
            <a:r>
              <a:rPr lang="en-US" sz="1836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836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836">
                <a:solidFill>
                  <a:srgbClr val="000000"/>
                </a:solidFill>
                <a:latin typeface="Consolas" panose="020B0609020204030204" pitchFamily="49" charset="0"/>
              </a:rPr>
              <a:t> Popup </a:t>
            </a:r>
            <a:r>
              <a:rPr lang="en-US" sz="1836" err="1">
                <a:solidFill>
                  <a:srgbClr val="000000"/>
                </a:solidFill>
                <a:latin typeface="Consolas" panose="020B0609020204030204" pitchFamily="49" charset="0"/>
              </a:rPr>
              <a:t>popup</a:t>
            </a:r>
            <a:r>
              <a:rPr lang="en-US" sz="1836">
                <a:solidFill>
                  <a:srgbClr val="000000"/>
                </a:solidFill>
                <a:latin typeface="Consolas" panose="020B0609020204030204" pitchFamily="49" charset="0"/>
              </a:rPr>
              <a:t> { </a:t>
            </a:r>
            <a:r>
              <a:rPr lang="en-US" sz="1836">
                <a:solidFill>
                  <a:srgbClr val="0000FF"/>
                </a:solidFill>
                <a:latin typeface="Consolas" panose="020B0609020204030204" pitchFamily="49" charset="0"/>
              </a:rPr>
              <a:t>get</a:t>
            </a:r>
            <a:r>
              <a:rPr lang="en-US" sz="1836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sz="1836">
                <a:solidFill>
                  <a:srgbClr val="0000FF"/>
                </a:solidFill>
                <a:latin typeface="Consolas" panose="020B0609020204030204" pitchFamily="49" charset="0"/>
              </a:rPr>
              <a:t>set</a:t>
            </a:r>
            <a:r>
              <a:rPr lang="en-US" sz="1836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pPr marL="0" indent="0">
              <a:buNone/>
            </a:pPr>
            <a:r>
              <a:rPr lang="en-US" sz="1836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endParaRPr lang="en-US" sz="1836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36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36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836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36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836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36">
                <a:solidFill>
                  <a:srgbClr val="2B91AF"/>
                </a:solidFill>
                <a:latin typeface="Consolas" panose="020B0609020204030204" pitchFamily="49" charset="0"/>
              </a:rPr>
              <a:t>Popup</a:t>
            </a:r>
            <a:endParaRPr lang="en-US" sz="1836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36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buNone/>
            </a:pPr>
            <a:r>
              <a:rPr lang="en-US" sz="1836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836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836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36" err="1">
                <a:solidFill>
                  <a:srgbClr val="000000"/>
                </a:solidFill>
                <a:latin typeface="Consolas" panose="020B0609020204030204" pitchFamily="49" charset="0"/>
              </a:rPr>
              <a:t>Menuitem</a:t>
            </a:r>
            <a:r>
              <a:rPr lang="en-US" sz="1836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en-US" sz="1836" err="1">
                <a:solidFill>
                  <a:srgbClr val="000000"/>
                </a:solidFill>
                <a:latin typeface="Consolas" panose="020B0609020204030204" pitchFamily="49" charset="0"/>
              </a:rPr>
              <a:t>menuitem</a:t>
            </a:r>
            <a:r>
              <a:rPr lang="en-US" sz="1836">
                <a:solidFill>
                  <a:srgbClr val="000000"/>
                </a:solidFill>
                <a:latin typeface="Consolas" panose="020B0609020204030204" pitchFamily="49" charset="0"/>
              </a:rPr>
              <a:t> { </a:t>
            </a:r>
            <a:r>
              <a:rPr lang="en-US" sz="1836">
                <a:solidFill>
                  <a:srgbClr val="0000FF"/>
                </a:solidFill>
                <a:latin typeface="Consolas" panose="020B0609020204030204" pitchFamily="49" charset="0"/>
              </a:rPr>
              <a:t>get</a:t>
            </a:r>
            <a:r>
              <a:rPr lang="en-US" sz="1836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sz="1836">
                <a:solidFill>
                  <a:srgbClr val="0000FF"/>
                </a:solidFill>
                <a:latin typeface="Consolas" panose="020B0609020204030204" pitchFamily="49" charset="0"/>
              </a:rPr>
              <a:t>set</a:t>
            </a:r>
            <a:r>
              <a:rPr lang="en-US" sz="1836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pPr marL="0" indent="0">
              <a:buNone/>
            </a:pPr>
            <a:r>
              <a:rPr lang="en-US" sz="1836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endParaRPr lang="en-US" sz="1836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36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36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836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36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836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36" err="1">
                <a:solidFill>
                  <a:srgbClr val="2B91AF"/>
                </a:solidFill>
                <a:latin typeface="Consolas" panose="020B0609020204030204" pitchFamily="49" charset="0"/>
              </a:rPr>
              <a:t>Menuitem</a:t>
            </a:r>
            <a:endParaRPr lang="en-US" sz="1836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36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buNone/>
            </a:pPr>
            <a:r>
              <a:rPr lang="en-US" sz="1836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836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836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36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1836">
                <a:solidFill>
                  <a:srgbClr val="000000"/>
                </a:solidFill>
                <a:latin typeface="Consolas" panose="020B0609020204030204" pitchFamily="49" charset="0"/>
              </a:rPr>
              <a:t> value { </a:t>
            </a:r>
            <a:r>
              <a:rPr lang="en-US" sz="1836">
                <a:solidFill>
                  <a:srgbClr val="0000FF"/>
                </a:solidFill>
                <a:latin typeface="Consolas" panose="020B0609020204030204" pitchFamily="49" charset="0"/>
              </a:rPr>
              <a:t>get</a:t>
            </a:r>
            <a:r>
              <a:rPr lang="en-US" sz="1836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sz="1836">
                <a:solidFill>
                  <a:srgbClr val="0000FF"/>
                </a:solidFill>
                <a:latin typeface="Consolas" panose="020B0609020204030204" pitchFamily="49" charset="0"/>
              </a:rPr>
              <a:t>set</a:t>
            </a:r>
            <a:r>
              <a:rPr lang="en-US" sz="1836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pPr marL="0" indent="0">
              <a:buNone/>
            </a:pPr>
            <a:r>
              <a:rPr lang="en-US" sz="1836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836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836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36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1836">
                <a:solidFill>
                  <a:srgbClr val="000000"/>
                </a:solidFill>
                <a:latin typeface="Consolas" panose="020B0609020204030204" pitchFamily="49" charset="0"/>
              </a:rPr>
              <a:t> onclick { </a:t>
            </a:r>
            <a:r>
              <a:rPr lang="en-US" sz="1836">
                <a:solidFill>
                  <a:srgbClr val="0000FF"/>
                </a:solidFill>
                <a:latin typeface="Consolas" panose="020B0609020204030204" pitchFamily="49" charset="0"/>
              </a:rPr>
              <a:t>get</a:t>
            </a:r>
            <a:r>
              <a:rPr lang="en-US" sz="1836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sz="1836">
                <a:solidFill>
                  <a:srgbClr val="0000FF"/>
                </a:solidFill>
                <a:latin typeface="Consolas" panose="020B0609020204030204" pitchFamily="49" charset="0"/>
              </a:rPr>
              <a:t>set</a:t>
            </a:r>
            <a:r>
              <a:rPr lang="en-US" sz="1836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pPr marL="0" indent="0">
              <a:buNone/>
            </a:pPr>
            <a:r>
              <a:rPr lang="en-US" sz="1836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en-US" sz="2856"/>
          </a:p>
        </p:txBody>
      </p:sp>
    </p:spTree>
    <p:extLst>
      <p:ext uri="{BB962C8B-B14F-4D97-AF65-F5344CB8AC3E}">
        <p14:creationId xmlns:p14="http://schemas.microsoft.com/office/powerpoint/2010/main" val="166639157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3B764AC-B8A3-1DED-80C2-FFBFE544F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If XML Option Missing…	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6D8E0364-349C-EFA5-1674-445A0DC9B1ED}"/>
              </a:ext>
            </a:extLst>
          </p:cNvPr>
          <p:cNvSpPr txBox="1">
            <a:spLocks/>
          </p:cNvSpPr>
          <p:nvPr/>
        </p:nvSpPr>
        <p:spPr>
          <a:xfrm>
            <a:off x="466368" y="1118812"/>
            <a:ext cx="11503739" cy="5241318"/>
          </a:xfrm>
          <a:prstGeom prst="rect">
            <a:avLst/>
          </a:prstGeom>
        </p:spPr>
        <p:txBody>
          <a:bodyPr vert="horz" wrap="square" lIns="146304" tIns="91440" rIns="146304" bIns="91440" rtlCol="0">
            <a:noAutofit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Poppins" pitchFamily="2" charset="77"/>
                <a:ea typeface="Verdana" panose="020B0604030504040204" pitchFamily="34" charset="0"/>
                <a:cs typeface="Poppins" pitchFamily="2" charset="77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Poppins" pitchFamily="2" charset="77"/>
                <a:ea typeface="Verdana" panose="020B0604030504040204" pitchFamily="34" charset="0"/>
                <a:cs typeface="Poppins" pitchFamily="2" charset="77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Poppins" pitchFamily="2" charset="77"/>
                <a:ea typeface="Verdana" panose="020B0604030504040204" pitchFamily="34" charset="0"/>
                <a:cs typeface="Poppins" pitchFamily="2" charset="77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Poppins" pitchFamily="2" charset="77"/>
                <a:ea typeface="Verdana" panose="020B0604030504040204" pitchFamily="34" charset="0"/>
                <a:cs typeface="Poppins" pitchFamily="2" charset="77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Poppins" pitchFamily="2" charset="77"/>
                <a:ea typeface="Verdana" panose="020B0604030504040204" pitchFamily="34" charset="0"/>
                <a:cs typeface="Poppins" pitchFamily="2" charset="77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Add ASP.NET to VS</a:t>
            </a:r>
          </a:p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8F24DE-B613-299E-CA54-C7C0B435153F}"/>
              </a:ext>
            </a:extLst>
          </p:cNvPr>
          <p:cNvPicPr>
            <a:picLocks noGrp="1"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47" y="1804986"/>
            <a:ext cx="10600591" cy="338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0514220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3B764AC-B8A3-1DED-80C2-FFBFE544F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CrossCompany</a:t>
            </a:r>
            <a:endParaRPr lang="en-US"/>
          </a:p>
        </p:txBody>
      </p:sp>
      <p:sp>
        <p:nvSpPr>
          <p:cNvPr id="4" name="Content Placeholder 4">
            <a:extLst>
              <a:ext uri="{FF2B5EF4-FFF2-40B4-BE49-F238E27FC236}">
                <a16:creationId xmlns:a16="http://schemas.microsoft.com/office/drawing/2014/main" id="{07DCFEFF-2906-8FE5-8C92-1C83DA7E0D3C}"/>
              </a:ext>
            </a:extLst>
          </p:cNvPr>
          <p:cNvSpPr txBox="1">
            <a:spLocks/>
          </p:cNvSpPr>
          <p:nvPr/>
        </p:nvSpPr>
        <p:spPr>
          <a:xfrm>
            <a:off x="466368" y="1118812"/>
            <a:ext cx="11503739" cy="5241318"/>
          </a:xfrm>
          <a:prstGeom prst="rect">
            <a:avLst/>
          </a:prstGeom>
        </p:spPr>
        <p:txBody>
          <a:bodyPr vert="horz" wrap="square" lIns="146304" tIns="91440" rIns="146304" bIns="91440" rtlCol="0">
            <a:normAutofit fontScale="47500" lnSpcReduction="20000"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Poppins" pitchFamily="2" charset="77"/>
                <a:ea typeface="Verdana" panose="020B0604030504040204" pitchFamily="34" charset="0"/>
                <a:cs typeface="Poppins" pitchFamily="2" charset="77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Poppins" pitchFamily="2" charset="77"/>
                <a:ea typeface="Verdana" panose="020B0604030504040204" pitchFamily="34" charset="0"/>
                <a:cs typeface="Poppins" pitchFamily="2" charset="77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Poppins" pitchFamily="2" charset="77"/>
                <a:ea typeface="Verdana" panose="020B0604030504040204" pitchFamily="34" charset="0"/>
                <a:cs typeface="Poppins" pitchFamily="2" charset="77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Poppins" pitchFamily="2" charset="77"/>
                <a:ea typeface="Verdana" panose="020B0604030504040204" pitchFamily="34" charset="0"/>
                <a:cs typeface="Poppins" pitchFamily="2" charset="77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Poppins" pitchFamily="2" charset="77"/>
                <a:ea typeface="Verdana" panose="020B0604030504040204" pitchFamily="34" charset="0"/>
                <a:cs typeface="Poppins" pitchFamily="2" charset="77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/>
              <a:t>static void JobDemoCrossCompany(Args _args)</a:t>
            </a:r>
          </a:p>
          <a:p>
            <a:pPr marL="0" indent="0">
              <a:buFont typeface="Arial" pitchFamily="34" charset="0"/>
              <a:buNone/>
            </a:pPr>
            <a:r>
              <a:rPr lang="en-US"/>
              <a:t>    {</a:t>
            </a:r>
          </a:p>
          <a:p>
            <a:pPr marL="0" indent="0">
              <a:buFont typeface="Arial" pitchFamily="34" charset="0"/>
              <a:buNone/>
            </a:pPr>
            <a:r>
              <a:rPr lang="en-US"/>
              <a:t>        BankAccountTable tabBAT; // saveDataPerCompany == true.</a:t>
            </a:r>
          </a:p>
          <a:p>
            <a:pPr marL="0" indent="0">
              <a:buFont typeface="Arial" pitchFamily="34" charset="0"/>
              <a:buNone/>
            </a:pPr>
            <a:r>
              <a:rPr lang="en-US"/>
              <a:t>        container conCompanies = [ 'cm1', 'cm2', 'dat' ];</a:t>
            </a:r>
          </a:p>
          <a:p>
            <a:pPr marL="0" indent="0">
              <a:buFont typeface="Arial" pitchFamily="34" charset="0"/>
              <a:buNone/>
            </a:pPr>
            <a:r>
              <a:rPr lang="en-US"/>
              <a:t>        str 4 sCompanyPrevious = " "; // Maximum length is 4 characters.</a:t>
            </a:r>
          </a:p>
          <a:p>
            <a:pPr marL="0" indent="0">
              <a:buFont typeface="Arial" pitchFamily="34" charset="0"/>
              <a:buNone/>
            </a:pPr>
            <a:r>
              <a:rPr lang="en-US"/>
              <a:t>        int iCountCompanies = 0;</a:t>
            </a:r>
          </a:p>
          <a:p>
            <a:pPr marL="0" indent="0">
              <a:buFont typeface="Arial" pitchFamily="34" charset="0"/>
              <a:buNone/>
            </a:pPr>
            <a:r>
              <a:rPr lang="en-US"/>
              <a:t>        ;</a:t>
            </a:r>
          </a:p>
          <a:p>
            <a:pPr marL="0" indent="0">
              <a:buFont typeface="Arial" pitchFamily="34" charset="0"/>
              <a:buNone/>
            </a:pPr>
            <a:r>
              <a:rPr lang="en-US"/>
              <a:t>        while select</a:t>
            </a:r>
          </a:p>
          <a:p>
            <a:pPr marL="0" indent="0">
              <a:buFont typeface="Arial" pitchFamily="34" charset="0"/>
              <a:buNone/>
            </a:pPr>
            <a:r>
              <a:rPr lang="en-US"/>
              <a:t>            crossCompany</a:t>
            </a:r>
          </a:p>
          <a:p>
            <a:pPr marL="0" indent="0">
              <a:buFont typeface="Arial" pitchFamily="34" charset="0"/>
              <a:buNone/>
            </a:pPr>
            <a:r>
              <a:rPr lang="en-US"/>
              <a:t>                : conCompanies</a:t>
            </a:r>
          </a:p>
          <a:p>
            <a:pPr marL="0" indent="0">
              <a:buFont typeface="Arial" pitchFamily="34" charset="0"/>
              <a:buNone/>
            </a:pPr>
            <a:r>
              <a:rPr lang="en-US"/>
              <a:t>            * from tabBAT</a:t>
            </a:r>
          </a:p>
          <a:p>
            <a:pPr marL="0" indent="0">
              <a:buFont typeface="Arial" pitchFamily="34" charset="0"/>
              <a:buNone/>
            </a:pPr>
            <a:r>
              <a:rPr lang="en-US"/>
              <a:t>            order by dataAreaId</a:t>
            </a:r>
          </a:p>
          <a:p>
            <a:pPr marL="0" indent="0">
              <a:buFont typeface="Arial" pitchFamily="34" charset="0"/>
              <a:buNone/>
            </a:pPr>
            <a:r>
              <a:rPr lang="en-US"/>
              <a:t>        {</a:t>
            </a:r>
          </a:p>
          <a:p>
            <a:pPr marL="0" indent="0">
              <a:buFont typeface="Arial" pitchFamily="34" charset="0"/>
              <a:buNone/>
            </a:pPr>
            <a:r>
              <a:rPr lang="en-US"/>
              <a:t>            if ( sCompanyPrevious != tabBAT.dataAreaId )</a:t>
            </a:r>
          </a:p>
          <a:p>
            <a:pPr marL="0" indent="0">
              <a:buFont typeface="Arial" pitchFamily="34" charset="0"/>
              <a:buNone/>
            </a:pPr>
            <a:r>
              <a:rPr lang="en-US"/>
              <a:t>            {</a:t>
            </a:r>
          </a:p>
          <a:p>
            <a:pPr marL="0" indent="0">
              <a:buFont typeface="Arial" pitchFamily="34" charset="0"/>
              <a:buNone/>
            </a:pPr>
            <a:r>
              <a:rPr lang="en-US"/>
              <a:t>                info( tabBAT.dataAreaId + " = tabBAT.dataAreaId" );</a:t>
            </a:r>
          </a:p>
          <a:p>
            <a:pPr marL="0" indent="0">
              <a:buFont typeface="Arial" pitchFamily="34" charset="0"/>
              <a:buNone/>
            </a:pPr>
            <a:r>
              <a:rPr lang="en-US"/>
              <a:t>                iCountCompanies++;</a:t>
            </a:r>
          </a:p>
          <a:p>
            <a:pPr marL="0" indent="0">
              <a:buFont typeface="Arial" pitchFamily="34" charset="0"/>
              <a:buNone/>
            </a:pPr>
            <a:r>
              <a:rPr lang="en-US"/>
              <a:t>                if ( iCountCompanies &gt;= 2 )</a:t>
            </a:r>
          </a:p>
          <a:p>
            <a:pPr marL="0" indent="0">
              <a:buFont typeface="Arial" pitchFamily="34" charset="0"/>
              <a:buNone/>
            </a:pPr>
            <a:r>
              <a:rPr lang="en-US"/>
              <a:t>                {</a:t>
            </a:r>
          </a:p>
          <a:p>
            <a:pPr marL="0" indent="0">
              <a:buFont typeface="Arial" pitchFamily="34" charset="0"/>
              <a:buNone/>
            </a:pPr>
            <a:r>
              <a:rPr lang="en-US"/>
              <a:t>                    break;</a:t>
            </a:r>
          </a:p>
          <a:p>
            <a:pPr marL="0" indent="0">
              <a:buFont typeface="Arial" pitchFamily="34" charset="0"/>
              <a:buNone/>
            </a:pPr>
            <a:r>
              <a:rPr lang="en-US"/>
              <a:t>                }</a:t>
            </a:r>
          </a:p>
          <a:p>
            <a:pPr marL="0" indent="0">
              <a:buFont typeface="Arial" pitchFamily="34" charset="0"/>
              <a:buNone/>
            </a:pPr>
            <a:r>
              <a:rPr lang="en-US"/>
              <a:t>                sCompanyPrevious = tabBAT.dataAreaId;</a:t>
            </a:r>
          </a:p>
          <a:p>
            <a:pPr marL="0" indent="0">
              <a:buFont typeface="Arial" pitchFamily="34" charset="0"/>
              <a:buNone/>
            </a:pPr>
            <a:r>
              <a:rPr lang="en-US"/>
              <a:t>            }</a:t>
            </a:r>
          </a:p>
          <a:p>
            <a:pPr marL="0" indent="0">
              <a:buFont typeface="Arial" pitchFamily="34" charset="0"/>
              <a:buNone/>
            </a:pPr>
            <a:r>
              <a:rPr lang="en-US"/>
              <a:t>        }</a:t>
            </a:r>
          </a:p>
          <a:p>
            <a:pPr marL="0" indent="0">
              <a:buFont typeface="Arial" pitchFamily="34" charset="0"/>
              <a:buNone/>
            </a:pPr>
            <a:r>
              <a:rPr lang="en-US"/>
              <a:t>        return;</a:t>
            </a:r>
          </a:p>
          <a:p>
            <a:pPr marL="0" indent="0">
              <a:buFont typeface="Arial" pitchFamily="34" charset="0"/>
              <a:buNone/>
            </a:pPr>
            <a:r>
              <a:rPr lang="en-US"/>
              <a:t>    }</a:t>
            </a:r>
          </a:p>
        </p:txBody>
      </p:sp>
    </p:spTree>
    <p:extLst>
      <p:ext uri="{BB962C8B-B14F-4D97-AF65-F5344CB8AC3E}">
        <p14:creationId xmlns:p14="http://schemas.microsoft.com/office/powerpoint/2010/main" val="479283879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D7001540-DAE1-3354-13E0-EE6294E4DF05}"/>
              </a:ext>
            </a:extLst>
          </p:cNvPr>
          <p:cNvSpPr txBox="1">
            <a:spLocks/>
          </p:cNvSpPr>
          <p:nvPr/>
        </p:nvSpPr>
        <p:spPr>
          <a:xfrm>
            <a:off x="466368" y="1118812"/>
            <a:ext cx="11503739" cy="5241318"/>
          </a:xfrm>
          <a:prstGeom prst="rect">
            <a:avLst/>
          </a:prstGeom>
        </p:spPr>
        <p:txBody>
          <a:bodyPr vert="horz" wrap="square" lIns="146304" tIns="91440" rIns="146304" bIns="91440" rtlCol="0">
            <a:normAutofit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Poppins" pitchFamily="2" charset="77"/>
                <a:ea typeface="Verdana" panose="020B0604030504040204" pitchFamily="34" charset="0"/>
                <a:cs typeface="Poppins" pitchFamily="2" charset="77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Poppins" pitchFamily="2" charset="77"/>
                <a:ea typeface="Verdana" panose="020B0604030504040204" pitchFamily="34" charset="0"/>
                <a:cs typeface="Poppins" pitchFamily="2" charset="77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Poppins" pitchFamily="2" charset="77"/>
                <a:ea typeface="Verdana" panose="020B0604030504040204" pitchFamily="34" charset="0"/>
                <a:cs typeface="Poppins" pitchFamily="2" charset="77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Poppins" pitchFamily="2" charset="77"/>
                <a:ea typeface="Verdana" panose="020B0604030504040204" pitchFamily="34" charset="0"/>
                <a:cs typeface="Poppins" pitchFamily="2" charset="77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Poppins" pitchFamily="2" charset="77"/>
                <a:ea typeface="Verdana" panose="020B0604030504040204" pitchFamily="34" charset="0"/>
                <a:cs typeface="Poppins" pitchFamily="2" charset="77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2000"/>
              <a:t>        </a:t>
            </a:r>
            <a:r>
              <a:rPr lang="en-US" sz="2000" err="1"/>
              <a:t>BankAccountTable</a:t>
            </a:r>
            <a:r>
              <a:rPr lang="en-US" sz="2000"/>
              <a:t> </a:t>
            </a:r>
            <a:r>
              <a:rPr lang="en-US" sz="2000" err="1"/>
              <a:t>tabBAT</a:t>
            </a:r>
            <a:r>
              <a:rPr lang="en-US" sz="2000"/>
              <a:t>; // </a:t>
            </a:r>
            <a:r>
              <a:rPr lang="en-US" sz="2000" err="1"/>
              <a:t>saveDataPerCompany</a:t>
            </a:r>
            <a:r>
              <a:rPr lang="en-US" sz="2000"/>
              <a:t> == true.</a:t>
            </a:r>
          </a:p>
          <a:p>
            <a:pPr marL="0" indent="0">
              <a:buFont typeface="Arial" pitchFamily="34" charset="0"/>
              <a:buNone/>
            </a:pPr>
            <a:r>
              <a:rPr lang="en-US" sz="2000"/>
              <a:t>        container </a:t>
            </a:r>
            <a:r>
              <a:rPr lang="en-US" sz="2000" err="1"/>
              <a:t>conCompanies</a:t>
            </a:r>
            <a:r>
              <a:rPr lang="en-US" sz="2000"/>
              <a:t> = [ 'cm1', 'cm2', '</a:t>
            </a:r>
            <a:r>
              <a:rPr lang="en-US" sz="2000" err="1"/>
              <a:t>dat</a:t>
            </a:r>
            <a:r>
              <a:rPr lang="en-US" sz="2000"/>
              <a:t>' ];</a:t>
            </a:r>
          </a:p>
          <a:p>
            <a:pPr marL="0" indent="0">
              <a:buFont typeface="Arial" pitchFamily="34" charset="0"/>
              <a:buNone/>
            </a:pPr>
            <a:r>
              <a:rPr lang="en-US" sz="2000"/>
              <a:t>        str 4 </a:t>
            </a:r>
            <a:r>
              <a:rPr lang="en-US" sz="2000" err="1"/>
              <a:t>sCompanyPrevious</a:t>
            </a:r>
            <a:r>
              <a:rPr lang="en-US" sz="2000"/>
              <a:t> = " "; // Maximum length is 4 characters.</a:t>
            </a:r>
          </a:p>
          <a:p>
            <a:pPr marL="0" indent="0">
              <a:buFont typeface="Arial" pitchFamily="34" charset="0"/>
              <a:buNone/>
            </a:pPr>
            <a:r>
              <a:rPr lang="en-US" sz="2000"/>
              <a:t>        int </a:t>
            </a:r>
            <a:r>
              <a:rPr lang="en-US" sz="2000" err="1"/>
              <a:t>iCountCompanies</a:t>
            </a:r>
            <a:r>
              <a:rPr lang="en-US" sz="2000"/>
              <a:t> = 0;</a:t>
            </a:r>
          </a:p>
          <a:p>
            <a:pPr marL="0" indent="0">
              <a:buFont typeface="Arial" pitchFamily="34" charset="0"/>
              <a:buNone/>
            </a:pPr>
            <a:r>
              <a:rPr lang="en-US" sz="2000"/>
              <a:t>        ;</a:t>
            </a:r>
          </a:p>
          <a:p>
            <a:pPr marL="0" indent="0">
              <a:buFont typeface="Arial" pitchFamily="34" charset="0"/>
              <a:buNone/>
            </a:pPr>
            <a:r>
              <a:rPr lang="en-US" sz="2000"/>
              <a:t>        while select</a:t>
            </a:r>
          </a:p>
          <a:p>
            <a:pPr marL="0" indent="0">
              <a:buFont typeface="Arial" pitchFamily="34" charset="0"/>
              <a:buNone/>
            </a:pPr>
            <a:r>
              <a:rPr lang="en-US" sz="2000"/>
              <a:t>            </a:t>
            </a:r>
            <a:r>
              <a:rPr lang="en-US" sz="2000" err="1"/>
              <a:t>crossCompany</a:t>
            </a:r>
            <a:endParaRPr lang="en-US" sz="2000"/>
          </a:p>
          <a:p>
            <a:pPr marL="0" indent="0">
              <a:buFont typeface="Arial" pitchFamily="34" charset="0"/>
              <a:buNone/>
            </a:pPr>
            <a:r>
              <a:rPr lang="en-US" sz="2000"/>
              <a:t>                : </a:t>
            </a:r>
            <a:r>
              <a:rPr lang="en-US" sz="2000" err="1"/>
              <a:t>conCompanies</a:t>
            </a:r>
            <a:r>
              <a:rPr lang="en-US" sz="2000"/>
              <a:t> </a:t>
            </a:r>
          </a:p>
          <a:p>
            <a:pPr marL="0" indent="0">
              <a:buFont typeface="Arial" pitchFamily="34" charset="0"/>
              <a:buNone/>
            </a:pPr>
            <a:r>
              <a:rPr lang="en-US" sz="2000"/>
              <a:t>            * from </a:t>
            </a:r>
            <a:r>
              <a:rPr lang="en-US" sz="2000" err="1"/>
              <a:t>tabBAT</a:t>
            </a:r>
            <a:endParaRPr lang="en-US" sz="2000"/>
          </a:p>
          <a:p>
            <a:pPr marL="0" indent="0">
              <a:buFont typeface="Arial" pitchFamily="34" charset="0"/>
              <a:buNone/>
            </a:pPr>
            <a:r>
              <a:rPr lang="en-US" sz="2000"/>
              <a:t>            order by </a:t>
            </a:r>
            <a:r>
              <a:rPr lang="en-US" sz="2000" err="1"/>
              <a:t>dataAreaId</a:t>
            </a:r>
            <a:endParaRPr lang="en-US" sz="2000"/>
          </a:p>
          <a:p>
            <a:pPr marL="0" indent="0">
              <a:buFont typeface="Arial" pitchFamily="34" charset="0"/>
              <a:buNone/>
            </a:pPr>
            <a:r>
              <a:rPr lang="en-US" sz="2000"/>
              <a:t>        {</a:t>
            </a:r>
          </a:p>
          <a:p>
            <a:pPr marL="0" indent="0">
              <a:buFont typeface="Arial" pitchFamily="34" charset="0"/>
              <a:buNone/>
            </a:pPr>
            <a:r>
              <a:rPr lang="en-US" sz="2000"/>
              <a:t>            …</a:t>
            </a:r>
          </a:p>
          <a:p>
            <a:pPr marL="0" indent="0">
              <a:buFont typeface="Arial" pitchFamily="34" charset="0"/>
              <a:buNone/>
            </a:pPr>
            <a:r>
              <a:rPr lang="en-US" sz="2000"/>
              <a:t>        }</a:t>
            </a:r>
          </a:p>
          <a:p>
            <a:pPr marL="0" indent="0">
              <a:buFont typeface="Arial" pitchFamily="34" charset="0"/>
              <a:buNone/>
            </a:pPr>
            <a:r>
              <a:rPr lang="en-US" sz="2000"/>
              <a:t>        return;</a:t>
            </a:r>
          </a:p>
          <a:p>
            <a:pPr marL="0" indent="0">
              <a:buFont typeface="Arial" pitchFamily="34" charset="0"/>
              <a:buNone/>
            </a:pPr>
            <a:r>
              <a:rPr lang="en-US" sz="2000"/>
              <a:t>    }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3B764AC-B8A3-1DED-80C2-FFBFE544F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CrossCompany</a:t>
            </a:r>
            <a:endParaRPr lang="en-US"/>
          </a:p>
        </p:txBody>
      </p:sp>
      <p:sp>
        <p:nvSpPr>
          <p:cNvPr id="6" name="Arrow: Left 5">
            <a:extLst>
              <a:ext uri="{FF2B5EF4-FFF2-40B4-BE49-F238E27FC236}">
                <a16:creationId xmlns:a16="http://schemas.microsoft.com/office/drawing/2014/main" id="{E23E4A4D-55CA-75CA-F422-A50734CB2DE5}"/>
              </a:ext>
            </a:extLst>
          </p:cNvPr>
          <p:cNvSpPr/>
          <p:nvPr/>
        </p:nvSpPr>
        <p:spPr>
          <a:xfrm>
            <a:off x="7589837" y="1477962"/>
            <a:ext cx="838487" cy="38502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/>
          </a:p>
        </p:txBody>
      </p:sp>
      <p:sp>
        <p:nvSpPr>
          <p:cNvPr id="7" name="Arrow: Left 6">
            <a:extLst>
              <a:ext uri="{FF2B5EF4-FFF2-40B4-BE49-F238E27FC236}">
                <a16:creationId xmlns:a16="http://schemas.microsoft.com/office/drawing/2014/main" id="{2EB192BB-53A1-460D-923A-EE0D90315691}"/>
              </a:ext>
            </a:extLst>
          </p:cNvPr>
          <p:cNvSpPr/>
          <p:nvPr/>
        </p:nvSpPr>
        <p:spPr>
          <a:xfrm>
            <a:off x="4503737" y="3484043"/>
            <a:ext cx="838487" cy="38502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/>
          </a:p>
        </p:txBody>
      </p:sp>
    </p:spTree>
    <p:extLst>
      <p:ext uri="{BB962C8B-B14F-4D97-AF65-F5344CB8AC3E}">
        <p14:creationId xmlns:p14="http://schemas.microsoft.com/office/powerpoint/2010/main" val="105789971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F99B91-86B5-483D-B620-881C8BC8019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 fontScale="25000" lnSpcReduction="20000"/>
          </a:bodyPr>
          <a:lstStyle/>
          <a:p>
            <a:pPr marL="0" indent="0">
              <a:buNone/>
            </a:pPr>
            <a:r>
              <a:rPr lang="en-US"/>
              <a:t>static void </a:t>
            </a:r>
            <a:r>
              <a:rPr lang="en-US" err="1"/>
              <a:t>JobDemoAllowCrossCompany</a:t>
            </a:r>
            <a:r>
              <a:rPr lang="en-US"/>
              <a:t>(</a:t>
            </a:r>
            <a:r>
              <a:rPr lang="en-US" err="1"/>
              <a:t>Args</a:t>
            </a:r>
            <a:r>
              <a:rPr lang="en-US"/>
              <a:t> _</a:t>
            </a:r>
            <a:r>
              <a:rPr lang="en-US" err="1"/>
              <a:t>args</a:t>
            </a:r>
            <a:r>
              <a:rPr lang="en-US"/>
              <a:t>)</a:t>
            </a:r>
          </a:p>
          <a:p>
            <a:pPr marL="0" indent="0">
              <a:buNone/>
            </a:pPr>
            <a:r>
              <a:rPr lang="en-US"/>
              <a:t>    {</a:t>
            </a:r>
          </a:p>
          <a:p>
            <a:pPr marL="0" indent="0">
              <a:buNone/>
            </a:pPr>
            <a:r>
              <a:rPr lang="en-US"/>
              <a:t>        </a:t>
            </a:r>
            <a:r>
              <a:rPr lang="en-US" err="1"/>
              <a:t>BankAccountTable</a:t>
            </a:r>
            <a:r>
              <a:rPr lang="en-US"/>
              <a:t> </a:t>
            </a:r>
            <a:r>
              <a:rPr lang="en-US" err="1"/>
              <a:t>tabBAT</a:t>
            </a:r>
            <a:r>
              <a:rPr lang="en-US"/>
              <a:t>; // </a:t>
            </a:r>
            <a:r>
              <a:rPr lang="en-US" err="1"/>
              <a:t>saveDataPerCompany</a:t>
            </a:r>
            <a:r>
              <a:rPr lang="en-US"/>
              <a:t> == true.</a:t>
            </a:r>
          </a:p>
          <a:p>
            <a:pPr marL="0" indent="0">
              <a:buNone/>
            </a:pPr>
            <a:r>
              <a:rPr lang="en-US"/>
              <a:t>        Query qry2;</a:t>
            </a:r>
          </a:p>
          <a:p>
            <a:pPr marL="0" indent="0">
              <a:buNone/>
            </a:pPr>
            <a:r>
              <a:rPr lang="en-US"/>
              <a:t>        </a:t>
            </a:r>
            <a:r>
              <a:rPr lang="en-US" err="1"/>
              <a:t>QueryBuildDataSource</a:t>
            </a:r>
            <a:r>
              <a:rPr lang="en-US"/>
              <a:t> qbds3;</a:t>
            </a:r>
          </a:p>
          <a:p>
            <a:pPr marL="0" indent="0">
              <a:buNone/>
            </a:pPr>
            <a:r>
              <a:rPr lang="en-US"/>
              <a:t>        </a:t>
            </a:r>
            <a:r>
              <a:rPr lang="en-US" err="1"/>
              <a:t>QueryRun</a:t>
            </a:r>
            <a:r>
              <a:rPr lang="en-US"/>
              <a:t> qrun4;</a:t>
            </a:r>
          </a:p>
          <a:p>
            <a:pPr marL="0" indent="0">
              <a:buNone/>
            </a:pPr>
            <a:r>
              <a:rPr lang="en-US"/>
              <a:t>        str </a:t>
            </a:r>
            <a:r>
              <a:rPr lang="en-US" err="1"/>
              <a:t>sCompanyPrevious</a:t>
            </a:r>
            <a:r>
              <a:rPr lang="en-US"/>
              <a:t> = "   ";</a:t>
            </a:r>
          </a:p>
          <a:p>
            <a:pPr marL="0" indent="0">
              <a:buNone/>
            </a:pPr>
            <a:r>
              <a:rPr lang="en-US"/>
              <a:t>        int </a:t>
            </a:r>
            <a:r>
              <a:rPr lang="en-US" err="1"/>
              <a:t>iCountCompanies</a:t>
            </a:r>
            <a:r>
              <a:rPr lang="en-US"/>
              <a:t> = 0;</a:t>
            </a:r>
          </a:p>
          <a:p>
            <a:pPr marL="0" indent="0">
              <a:buNone/>
            </a:pPr>
            <a:r>
              <a:rPr lang="en-US"/>
              <a:t>        int </a:t>
            </a:r>
            <a:r>
              <a:rPr lang="en-US" err="1"/>
              <a:t>iTableNumBAT</a:t>
            </a:r>
            <a:r>
              <a:rPr lang="en-US"/>
              <a:t>;</a:t>
            </a:r>
          </a:p>
          <a:p>
            <a:pPr marL="0" indent="0">
              <a:buNone/>
            </a:pPr>
            <a:r>
              <a:rPr lang="en-US"/>
              <a:t>        ;</a:t>
            </a:r>
          </a:p>
          <a:p>
            <a:pPr marL="0" indent="0">
              <a:buNone/>
            </a:pPr>
            <a:r>
              <a:rPr lang="en-US"/>
              <a:t>        qry2 = new Query();</a:t>
            </a:r>
          </a:p>
          <a:p>
            <a:pPr marL="0" indent="0">
              <a:buNone/>
            </a:pPr>
            <a:r>
              <a:rPr lang="en-US"/>
              <a:t>        qry2.allowCrossCompany( true );</a:t>
            </a:r>
          </a:p>
          <a:p>
            <a:pPr marL="0" indent="0">
              <a:buNone/>
            </a:pPr>
            <a:r>
              <a:rPr lang="en-US"/>
              <a:t>        qry2.addCompanyRange( '</a:t>
            </a:r>
            <a:r>
              <a:rPr lang="en-US" err="1"/>
              <a:t>dat</a:t>
            </a:r>
            <a:r>
              <a:rPr lang="en-US"/>
              <a:t>' );</a:t>
            </a:r>
          </a:p>
          <a:p>
            <a:pPr marL="0" indent="0">
              <a:buNone/>
            </a:pPr>
            <a:r>
              <a:rPr lang="en-US"/>
              <a:t>        qry2.addCompanyRange( '</a:t>
            </a:r>
            <a:r>
              <a:rPr lang="en-US" err="1"/>
              <a:t>twf</a:t>
            </a:r>
            <a:r>
              <a:rPr lang="en-US"/>
              <a:t>' );</a:t>
            </a:r>
          </a:p>
          <a:p>
            <a:pPr marL="0" indent="0">
              <a:buNone/>
            </a:pPr>
            <a:r>
              <a:rPr lang="en-US"/>
              <a:t>        </a:t>
            </a:r>
          </a:p>
          <a:p>
            <a:pPr marL="0" indent="0">
              <a:buNone/>
            </a:pPr>
            <a:r>
              <a:rPr lang="en-US"/>
              <a:t>        </a:t>
            </a:r>
            <a:r>
              <a:rPr lang="en-US" err="1"/>
              <a:t>iTableNumBAT</a:t>
            </a:r>
            <a:r>
              <a:rPr lang="en-US"/>
              <a:t> = </a:t>
            </a:r>
            <a:r>
              <a:rPr lang="en-US" err="1"/>
              <a:t>tableNum</a:t>
            </a:r>
            <a:r>
              <a:rPr lang="en-US"/>
              <a:t>( </a:t>
            </a:r>
            <a:r>
              <a:rPr lang="en-US" err="1"/>
              <a:t>BankAccountTable</a:t>
            </a:r>
            <a:r>
              <a:rPr lang="en-US"/>
              <a:t> );</a:t>
            </a:r>
          </a:p>
          <a:p>
            <a:pPr marL="0" indent="0">
              <a:buNone/>
            </a:pPr>
            <a:r>
              <a:rPr lang="en-US"/>
              <a:t>        qbds3 = qry2 .</a:t>
            </a:r>
            <a:r>
              <a:rPr lang="en-US" err="1"/>
              <a:t>addDataSource</a:t>
            </a:r>
            <a:r>
              <a:rPr lang="en-US"/>
              <a:t>( </a:t>
            </a:r>
            <a:r>
              <a:rPr lang="en-US" err="1"/>
              <a:t>iTableNumBAT</a:t>
            </a:r>
            <a:r>
              <a:rPr lang="en-US"/>
              <a:t> );</a:t>
            </a:r>
          </a:p>
          <a:p>
            <a:pPr marL="0" indent="0">
              <a:buNone/>
            </a:pPr>
            <a:r>
              <a:rPr lang="en-US"/>
              <a:t>        //qbds3.company( '</a:t>
            </a:r>
            <a:r>
              <a:rPr lang="en-US" err="1"/>
              <a:t>dat</a:t>
            </a:r>
            <a:r>
              <a:rPr lang="en-US"/>
              <a:t>' );</a:t>
            </a:r>
          </a:p>
          <a:p>
            <a:pPr marL="0" indent="0">
              <a:buNone/>
            </a:pPr>
            <a:r>
              <a:rPr lang="en-US"/>
              <a:t>        </a:t>
            </a:r>
          </a:p>
          <a:p>
            <a:pPr marL="0" indent="0">
              <a:buNone/>
            </a:pPr>
            <a:r>
              <a:rPr lang="en-US"/>
              <a:t>        qrun4 = new </a:t>
            </a:r>
            <a:r>
              <a:rPr lang="en-US" err="1"/>
              <a:t>QueryRun</a:t>
            </a:r>
            <a:r>
              <a:rPr lang="en-US"/>
              <a:t>( qry2 );</a:t>
            </a:r>
          </a:p>
          <a:p>
            <a:pPr marL="0" indent="0">
              <a:buNone/>
            </a:pPr>
            <a:r>
              <a:rPr lang="en-US"/>
              <a:t>        </a:t>
            </a:r>
          </a:p>
          <a:p>
            <a:pPr marL="0" indent="0">
              <a:buNone/>
            </a:pPr>
            <a:r>
              <a:rPr lang="en-US"/>
              <a:t>        while ( qrun4.next() )</a:t>
            </a:r>
          </a:p>
          <a:p>
            <a:pPr marL="0" indent="0">
              <a:buNone/>
            </a:pPr>
            <a:r>
              <a:rPr lang="en-US"/>
              <a:t>        {</a:t>
            </a:r>
          </a:p>
          <a:p>
            <a:pPr marL="0" indent="0">
              <a:buNone/>
            </a:pPr>
            <a:r>
              <a:rPr lang="en-US"/>
              <a:t>            if ( qrun4.changed( </a:t>
            </a:r>
            <a:r>
              <a:rPr lang="en-US" err="1"/>
              <a:t>iTableNumBAT</a:t>
            </a:r>
            <a:r>
              <a:rPr lang="en-US"/>
              <a:t> ) )</a:t>
            </a:r>
          </a:p>
          <a:p>
            <a:pPr marL="0" indent="0">
              <a:buNone/>
            </a:pPr>
            <a:r>
              <a:rPr lang="en-US"/>
              <a:t>            {</a:t>
            </a:r>
          </a:p>
          <a:p>
            <a:pPr marL="0" indent="0">
              <a:buNone/>
            </a:pPr>
            <a:r>
              <a:rPr lang="en-US"/>
              <a:t>                </a:t>
            </a:r>
            <a:r>
              <a:rPr lang="en-US" err="1"/>
              <a:t>tabBAT</a:t>
            </a:r>
            <a:r>
              <a:rPr lang="en-US"/>
              <a:t> = qrun4.get( </a:t>
            </a:r>
            <a:r>
              <a:rPr lang="en-US" err="1"/>
              <a:t>iTableNumBAT</a:t>
            </a:r>
            <a:r>
              <a:rPr lang="en-US"/>
              <a:t> );</a:t>
            </a:r>
          </a:p>
          <a:p>
            <a:pPr marL="0" indent="0">
              <a:buNone/>
            </a:pPr>
            <a:r>
              <a:rPr lang="en-US"/>
              <a:t>        </a:t>
            </a:r>
          </a:p>
          <a:p>
            <a:pPr marL="0" indent="0">
              <a:buNone/>
            </a:pPr>
            <a:r>
              <a:rPr lang="en-US"/>
              <a:t>                if ( </a:t>
            </a:r>
            <a:r>
              <a:rPr lang="en-US" err="1"/>
              <a:t>sCompanyPrevious</a:t>
            </a:r>
            <a:r>
              <a:rPr lang="en-US"/>
              <a:t> != </a:t>
            </a:r>
            <a:r>
              <a:rPr lang="en-US" err="1"/>
              <a:t>tabBAT.dataAreaId</a:t>
            </a:r>
            <a:r>
              <a:rPr lang="en-US"/>
              <a:t> )</a:t>
            </a:r>
          </a:p>
          <a:p>
            <a:pPr marL="0" indent="0">
              <a:buNone/>
            </a:pPr>
            <a:r>
              <a:rPr lang="en-US"/>
              <a:t>                {</a:t>
            </a:r>
          </a:p>
          <a:p>
            <a:pPr marL="0" indent="0">
              <a:buNone/>
            </a:pPr>
            <a:r>
              <a:rPr lang="en-US"/>
              <a:t>                    print( </a:t>
            </a:r>
            <a:r>
              <a:rPr lang="en-US" err="1"/>
              <a:t>tabBAT.dataAreaId</a:t>
            </a:r>
            <a:r>
              <a:rPr lang="en-US"/>
              <a:t> + " = </a:t>
            </a:r>
            <a:r>
              <a:rPr lang="en-US" err="1"/>
              <a:t>tabBAT.dataAreaId</a:t>
            </a:r>
            <a:r>
              <a:rPr lang="en-US"/>
              <a:t>" );</a:t>
            </a:r>
          </a:p>
          <a:p>
            <a:pPr marL="0" indent="0">
              <a:buNone/>
            </a:pPr>
            <a:r>
              <a:rPr lang="en-US"/>
              <a:t>                    </a:t>
            </a:r>
            <a:r>
              <a:rPr lang="en-US" err="1"/>
              <a:t>iCountCompanies</a:t>
            </a:r>
            <a:r>
              <a:rPr lang="en-US"/>
              <a:t>++;</a:t>
            </a:r>
          </a:p>
          <a:p>
            <a:pPr marL="0" indent="0">
              <a:buNone/>
            </a:pPr>
            <a:r>
              <a:rPr lang="en-US"/>
              <a:t>                    if ( </a:t>
            </a:r>
            <a:r>
              <a:rPr lang="en-US" err="1"/>
              <a:t>iCountCompanies</a:t>
            </a:r>
            <a:r>
              <a:rPr lang="en-US"/>
              <a:t> &gt;= 2 )</a:t>
            </a:r>
          </a:p>
          <a:p>
            <a:pPr marL="0" indent="0">
              <a:buNone/>
            </a:pPr>
            <a:r>
              <a:rPr lang="en-US"/>
              <a:t>                    {</a:t>
            </a:r>
          </a:p>
          <a:p>
            <a:pPr marL="0" indent="0">
              <a:buNone/>
            </a:pPr>
            <a:r>
              <a:rPr lang="en-US"/>
              <a:t>                        break;</a:t>
            </a:r>
          </a:p>
          <a:p>
            <a:pPr marL="0" indent="0">
              <a:buNone/>
            </a:pPr>
            <a:r>
              <a:rPr lang="en-US"/>
              <a:t>                    }</a:t>
            </a:r>
          </a:p>
          <a:p>
            <a:pPr marL="0" indent="0">
              <a:buNone/>
            </a:pPr>
            <a:r>
              <a:rPr lang="en-US"/>
              <a:t>                    </a:t>
            </a:r>
            <a:r>
              <a:rPr lang="en-US" err="1"/>
              <a:t>sCompanyPrevious</a:t>
            </a:r>
            <a:r>
              <a:rPr lang="en-US"/>
              <a:t> = </a:t>
            </a:r>
            <a:r>
              <a:rPr lang="en-US" err="1"/>
              <a:t>tabBAT.dataAreaId</a:t>
            </a:r>
            <a:r>
              <a:rPr lang="en-US"/>
              <a:t>;</a:t>
            </a:r>
          </a:p>
          <a:p>
            <a:pPr marL="0" indent="0">
              <a:buNone/>
            </a:pPr>
            <a:r>
              <a:rPr lang="en-US"/>
              <a:t>                }</a:t>
            </a:r>
          </a:p>
          <a:p>
            <a:pPr marL="0" indent="0">
              <a:buNone/>
            </a:pPr>
            <a:r>
              <a:rPr lang="en-US"/>
              <a:t>            }</a:t>
            </a:r>
          </a:p>
          <a:p>
            <a:pPr marL="0" indent="0">
              <a:buNone/>
            </a:pPr>
            <a:r>
              <a:rPr lang="en-US"/>
              <a:t>        }</a:t>
            </a:r>
          </a:p>
          <a:p>
            <a:pPr marL="0" indent="0">
              <a:buNone/>
            </a:pPr>
            <a:r>
              <a:rPr lang="en-US"/>
              <a:t>        pause;</a:t>
            </a:r>
          </a:p>
          <a:p>
            <a:pPr marL="0" indent="0">
              <a:buNone/>
            </a:pPr>
            <a:r>
              <a:rPr lang="en-US"/>
              <a:t>        return;</a:t>
            </a:r>
          </a:p>
          <a:p>
            <a:pPr marL="0" indent="0">
              <a:buNone/>
            </a:pPr>
            <a:r>
              <a:rPr lang="en-US"/>
              <a:t>    }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936F8B-67C5-BE3D-3A41-04F9FB2FC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CrossCompany</a:t>
            </a:r>
            <a:r>
              <a:rPr lang="en-US"/>
              <a:t> Queries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44DC8C-537D-4552-8623-B4EB3294A4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47057" y="924543"/>
            <a:ext cx="388536" cy="388536"/>
          </a:xfrm>
          <a:prstGeom prst="rect">
            <a:avLst/>
          </a:prstGeom>
        </p:spPr>
      </p:pic>
      <p:sp>
        <p:nvSpPr>
          <p:cNvPr id="6" name="Arrow: Left 5">
            <a:extLst>
              <a:ext uri="{FF2B5EF4-FFF2-40B4-BE49-F238E27FC236}">
                <a16:creationId xmlns:a16="http://schemas.microsoft.com/office/drawing/2014/main" id="{50E6ED0F-FAC3-E15A-6E1C-463E481C4247}"/>
              </a:ext>
            </a:extLst>
          </p:cNvPr>
          <p:cNvSpPr/>
          <p:nvPr/>
        </p:nvSpPr>
        <p:spPr>
          <a:xfrm>
            <a:off x="2179637" y="2354262"/>
            <a:ext cx="838487" cy="38502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/>
          </a:p>
        </p:txBody>
      </p:sp>
    </p:spTree>
    <p:extLst>
      <p:ext uri="{BB962C8B-B14F-4D97-AF65-F5344CB8AC3E}">
        <p14:creationId xmlns:p14="http://schemas.microsoft.com/office/powerpoint/2010/main" val="175300808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F99B91-86B5-483D-B620-881C8BC8019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/>
              <a:t>        </a:t>
            </a:r>
            <a:r>
              <a:rPr lang="en-US" err="1"/>
              <a:t>BankAccountTable</a:t>
            </a:r>
            <a:r>
              <a:rPr lang="en-US"/>
              <a:t> </a:t>
            </a:r>
            <a:r>
              <a:rPr lang="en-US" err="1"/>
              <a:t>tabBAT</a:t>
            </a:r>
            <a:r>
              <a:rPr lang="en-US"/>
              <a:t>; // </a:t>
            </a:r>
            <a:r>
              <a:rPr lang="en-US" err="1"/>
              <a:t>saveDataPerCompany</a:t>
            </a:r>
            <a:r>
              <a:rPr lang="en-US"/>
              <a:t> == true.</a:t>
            </a:r>
          </a:p>
          <a:p>
            <a:pPr marL="0" indent="0">
              <a:buNone/>
            </a:pPr>
            <a:r>
              <a:rPr lang="en-US"/>
              <a:t>        Query qry2;</a:t>
            </a:r>
          </a:p>
          <a:p>
            <a:pPr marL="0" indent="0">
              <a:buNone/>
            </a:pPr>
            <a:r>
              <a:rPr lang="en-US"/>
              <a:t>        </a:t>
            </a:r>
            <a:r>
              <a:rPr lang="en-US" err="1"/>
              <a:t>QueryBuildDataSource</a:t>
            </a:r>
            <a:r>
              <a:rPr lang="en-US"/>
              <a:t> qbds3;</a:t>
            </a:r>
          </a:p>
          <a:p>
            <a:pPr marL="0" indent="0">
              <a:buNone/>
            </a:pPr>
            <a:r>
              <a:rPr lang="en-US"/>
              <a:t>        </a:t>
            </a:r>
            <a:r>
              <a:rPr lang="en-US" err="1"/>
              <a:t>QueryRun</a:t>
            </a:r>
            <a:r>
              <a:rPr lang="en-US"/>
              <a:t> qrun4;</a:t>
            </a:r>
          </a:p>
          <a:p>
            <a:pPr marL="0" indent="0">
              <a:buNone/>
            </a:pPr>
            <a:r>
              <a:rPr lang="en-US"/>
              <a:t>        str </a:t>
            </a:r>
            <a:r>
              <a:rPr lang="en-US" err="1"/>
              <a:t>sCompanyPrevious</a:t>
            </a:r>
            <a:r>
              <a:rPr lang="en-US"/>
              <a:t> = "   ";</a:t>
            </a:r>
          </a:p>
          <a:p>
            <a:pPr marL="0" indent="0">
              <a:buNone/>
            </a:pPr>
            <a:r>
              <a:rPr lang="en-US"/>
              <a:t>        int </a:t>
            </a:r>
            <a:r>
              <a:rPr lang="en-US" err="1"/>
              <a:t>iCountCompanies</a:t>
            </a:r>
            <a:r>
              <a:rPr lang="en-US"/>
              <a:t> = 0;</a:t>
            </a:r>
          </a:p>
          <a:p>
            <a:pPr marL="0" indent="0">
              <a:buNone/>
            </a:pPr>
            <a:r>
              <a:rPr lang="en-US"/>
              <a:t>        int </a:t>
            </a:r>
            <a:r>
              <a:rPr lang="en-US" err="1"/>
              <a:t>iTableNumBAT</a:t>
            </a:r>
            <a:r>
              <a:rPr lang="en-US"/>
              <a:t>;</a:t>
            </a:r>
          </a:p>
          <a:p>
            <a:pPr marL="0" indent="0">
              <a:buNone/>
            </a:pPr>
            <a:r>
              <a:rPr lang="en-US"/>
              <a:t>        ;</a:t>
            </a:r>
          </a:p>
          <a:p>
            <a:pPr marL="0" indent="0">
              <a:buNone/>
            </a:pPr>
            <a:r>
              <a:rPr lang="en-US"/>
              <a:t>        qry2 = new Query();</a:t>
            </a:r>
          </a:p>
          <a:p>
            <a:pPr marL="0" indent="0">
              <a:buNone/>
            </a:pPr>
            <a:r>
              <a:rPr lang="en-US"/>
              <a:t>        qry2.allowCrossCompany( true );</a:t>
            </a:r>
          </a:p>
          <a:p>
            <a:pPr marL="0" indent="0">
              <a:buNone/>
            </a:pPr>
            <a:r>
              <a:rPr lang="en-US"/>
              <a:t>        qry2.addCompanyRange( '</a:t>
            </a:r>
            <a:r>
              <a:rPr lang="en-US" err="1"/>
              <a:t>dat</a:t>
            </a:r>
            <a:r>
              <a:rPr lang="en-US"/>
              <a:t>' );</a:t>
            </a:r>
          </a:p>
          <a:p>
            <a:pPr marL="0" indent="0">
              <a:buNone/>
            </a:pPr>
            <a:r>
              <a:rPr lang="en-US"/>
              <a:t>        qry2.addCompanyRange( '</a:t>
            </a:r>
            <a:r>
              <a:rPr lang="en-US" err="1"/>
              <a:t>twf</a:t>
            </a:r>
            <a:r>
              <a:rPr lang="en-US"/>
              <a:t>' );</a:t>
            </a:r>
          </a:p>
          <a:p>
            <a:pPr marL="0" indent="0">
              <a:buNone/>
            </a:pPr>
            <a:r>
              <a:rPr lang="en-US"/>
              <a:t>        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DCF66609-4401-8DF7-8AA2-007A601A0B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CrossCompany</a:t>
            </a:r>
            <a:r>
              <a:rPr lang="en-US"/>
              <a:t> Queries</a:t>
            </a:r>
            <a:br>
              <a:rPr lang="en-US"/>
            </a:br>
            <a:endParaRPr lang="en-US"/>
          </a:p>
        </p:txBody>
      </p:sp>
      <p:sp>
        <p:nvSpPr>
          <p:cNvPr id="6" name="Arrow: Left 5">
            <a:extLst>
              <a:ext uri="{FF2B5EF4-FFF2-40B4-BE49-F238E27FC236}">
                <a16:creationId xmlns:a16="http://schemas.microsoft.com/office/drawing/2014/main" id="{CEAB1BCA-53CD-439A-9C6B-C797D3ED573E}"/>
              </a:ext>
            </a:extLst>
          </p:cNvPr>
          <p:cNvSpPr/>
          <p:nvPr/>
        </p:nvSpPr>
        <p:spPr>
          <a:xfrm>
            <a:off x="6675437" y="4525962"/>
            <a:ext cx="838487" cy="38502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/>
          </a:p>
        </p:txBody>
      </p:sp>
      <p:sp>
        <p:nvSpPr>
          <p:cNvPr id="7" name="Arrow: Left 6">
            <a:extLst>
              <a:ext uri="{FF2B5EF4-FFF2-40B4-BE49-F238E27FC236}">
                <a16:creationId xmlns:a16="http://schemas.microsoft.com/office/drawing/2014/main" id="{27998ACE-4F16-4861-902E-1A9302200EC7}"/>
              </a:ext>
            </a:extLst>
          </p:cNvPr>
          <p:cNvSpPr/>
          <p:nvPr/>
        </p:nvSpPr>
        <p:spPr>
          <a:xfrm>
            <a:off x="6599237" y="5220712"/>
            <a:ext cx="838487" cy="38502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12ECF7-75C7-424F-97B9-71BC534518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47057" y="924543"/>
            <a:ext cx="388536" cy="388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94056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E991BB-45CC-4A36-B55E-C3788761D8B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/>
              <a:t> public static container download(container _parms)</a:t>
            </a:r>
          </a:p>
          <a:p>
            <a:pPr marL="0" indent="0">
              <a:buNone/>
            </a:pPr>
            <a:r>
              <a:rPr lang="en-US"/>
              <a:t>    {</a:t>
            </a:r>
          </a:p>
          <a:p>
            <a:pPr marL="0" indent="0">
              <a:buNone/>
            </a:pPr>
            <a:r>
              <a:rPr lang="en-US"/>
              <a:t>        </a:t>
            </a:r>
            <a:r>
              <a:rPr lang="en-US" err="1"/>
              <a:t>RunAsPermission</a:t>
            </a:r>
            <a:r>
              <a:rPr lang="en-US"/>
              <a:t> perm;</a:t>
            </a:r>
          </a:p>
          <a:p>
            <a:pPr marL="0" indent="0">
              <a:buNone/>
            </a:pPr>
            <a:r>
              <a:rPr lang="en-US"/>
              <a:t>        perm = new </a:t>
            </a:r>
            <a:r>
              <a:rPr lang="en-US" err="1"/>
              <a:t>RunAsPermission</a:t>
            </a:r>
            <a:r>
              <a:rPr lang="en-US"/>
              <a:t>("Admin");</a:t>
            </a:r>
          </a:p>
          <a:p>
            <a:pPr marL="0" indent="0">
              <a:buNone/>
            </a:pPr>
            <a:r>
              <a:rPr lang="en-US"/>
              <a:t>        </a:t>
            </a:r>
            <a:r>
              <a:rPr lang="en-US" err="1"/>
              <a:t>perm.assert</a:t>
            </a:r>
            <a:r>
              <a:rPr lang="en-US"/>
              <a:t>();</a:t>
            </a:r>
          </a:p>
          <a:p>
            <a:pPr marL="0" indent="0">
              <a:buNone/>
            </a:pPr>
            <a:r>
              <a:rPr lang="en-US"/>
              <a:t>        Container </a:t>
            </a:r>
            <a:r>
              <a:rPr lang="en-US" err="1"/>
              <a:t>returncontainer</a:t>
            </a:r>
            <a:r>
              <a:rPr lang="en-US"/>
              <a:t> = </a:t>
            </a:r>
            <a:r>
              <a:rPr lang="en-US" err="1"/>
              <a:t>runAs</a:t>
            </a:r>
            <a:r>
              <a:rPr lang="en-US"/>
              <a:t>("Admin", </a:t>
            </a:r>
            <a:r>
              <a:rPr lang="en-US" err="1"/>
              <a:t>classnum</a:t>
            </a:r>
            <a:r>
              <a:rPr lang="en-US"/>
              <a:t>(</a:t>
            </a:r>
            <a:r>
              <a:rPr lang="en-US" err="1"/>
              <a:t>AcxSharepointIntegeration</a:t>
            </a:r>
            <a:r>
              <a:rPr lang="en-US"/>
              <a:t>), "get", _parms);</a:t>
            </a:r>
          </a:p>
          <a:p>
            <a:pPr marL="0" indent="0">
              <a:buNone/>
            </a:pPr>
            <a:r>
              <a:rPr lang="en-US"/>
              <a:t>        </a:t>
            </a:r>
            <a:r>
              <a:rPr lang="en-US" err="1"/>
              <a:t>CodeAccessPermission</a:t>
            </a:r>
            <a:r>
              <a:rPr lang="en-US"/>
              <a:t>::</a:t>
            </a:r>
            <a:r>
              <a:rPr lang="en-US" err="1"/>
              <a:t>revertAssert</a:t>
            </a:r>
            <a:r>
              <a:rPr lang="en-US"/>
              <a:t>();</a:t>
            </a:r>
          </a:p>
          <a:p>
            <a:pPr marL="0" indent="0">
              <a:buNone/>
            </a:pPr>
            <a:r>
              <a:rPr lang="en-US"/>
              <a:t>        return </a:t>
            </a:r>
            <a:r>
              <a:rPr lang="en-US" err="1"/>
              <a:t>returncontainer</a:t>
            </a:r>
            <a:r>
              <a:rPr lang="en-US"/>
              <a:t>;</a:t>
            </a:r>
          </a:p>
          <a:p>
            <a:pPr marL="0" indent="0">
              <a:buNone/>
            </a:pPr>
            <a:r>
              <a:rPr lang="en-US"/>
              <a:t>    }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76B96AC-18CF-C68D-C4B0-C21AB2FEB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RunAsPermission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321589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FE23E3-F004-419C-BA07-C6D2DA3DEE6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/>
              <a:t>str	Mobile  = "712,3456789";</a:t>
            </a:r>
          </a:p>
          <a:p>
            <a:pPr marL="0" indent="0">
              <a:buNone/>
            </a:pPr>
            <a:r>
              <a:rPr lang="en-US"/>
              <a:t>if (</a:t>
            </a:r>
            <a:r>
              <a:rPr lang="en-US" err="1"/>
              <a:t>strLen</a:t>
            </a:r>
            <a:r>
              <a:rPr lang="en-US"/>
              <a:t>(</a:t>
            </a:r>
            <a:r>
              <a:rPr lang="en-US" err="1"/>
              <a:t>strRem</a:t>
            </a:r>
            <a:r>
              <a:rPr lang="en-US"/>
              <a:t>(Mobile, ",")) != </a:t>
            </a:r>
            <a:r>
              <a:rPr lang="en-US" err="1"/>
              <a:t>strLen</a:t>
            </a:r>
            <a:r>
              <a:rPr lang="en-US"/>
              <a:t>(</a:t>
            </a:r>
            <a:r>
              <a:rPr lang="en-US" err="1"/>
              <a:t>strKeep</a:t>
            </a:r>
            <a:r>
              <a:rPr lang="en-US"/>
              <a:t>(</a:t>
            </a:r>
            <a:r>
              <a:rPr lang="en-US" err="1"/>
              <a:t>strRem</a:t>
            </a:r>
            <a:r>
              <a:rPr lang="en-US"/>
              <a:t>(Mobile, ","), "1234567890")))</a:t>
            </a:r>
          </a:p>
          <a:p>
            <a:pPr marL="0" indent="0">
              <a:buNone/>
            </a:pPr>
            <a:r>
              <a:rPr lang="en-US"/>
              <a:t>	{ throw error("Invalid Mobile Number"); }</a:t>
            </a:r>
          </a:p>
          <a:p>
            <a:pPr marL="0" indent="0">
              <a:buNone/>
            </a:pPr>
            <a:r>
              <a:rPr lang="en-US"/>
              <a:t>else</a:t>
            </a:r>
          </a:p>
          <a:p>
            <a:pPr marL="0" indent="0">
              <a:buNone/>
            </a:pPr>
            <a:r>
              <a:rPr lang="en-US"/>
              <a:t>	{ info("Valid Mobile Number"); }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1F2D83-3EC8-6DE3-A8AF-108329B89D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StrKeep</a:t>
            </a:r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A63755-0859-4230-BC9D-F8422DEEE2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47057" y="-5545"/>
            <a:ext cx="388536" cy="388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898348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80748D-E808-4F8D-8FAA-31FA0CFF72D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/>
              <a:t>static void </a:t>
            </a:r>
            <a:r>
              <a:rPr lang="en-US" err="1"/>
              <a:t>testZeroPadding</a:t>
            </a:r>
            <a:r>
              <a:rPr lang="en-US"/>
              <a:t>(</a:t>
            </a:r>
            <a:r>
              <a:rPr lang="en-US" err="1"/>
              <a:t>Args</a:t>
            </a:r>
            <a:r>
              <a:rPr lang="en-US"/>
              <a:t> _</a:t>
            </a:r>
            <a:r>
              <a:rPr lang="en-US" err="1"/>
              <a:t>args</a:t>
            </a:r>
            <a:r>
              <a:rPr lang="en-US"/>
              <a:t>)</a:t>
            </a:r>
          </a:p>
          <a:p>
            <a:pPr marL="0" indent="0">
              <a:buNone/>
            </a:pPr>
            <a:r>
              <a:rPr lang="en-US"/>
              <a:t>{</a:t>
            </a:r>
          </a:p>
          <a:p>
            <a:pPr marL="0" indent="0">
              <a:buNone/>
            </a:pPr>
            <a:r>
              <a:rPr lang="en-US"/>
              <a:t>    int </a:t>
            </a:r>
            <a:r>
              <a:rPr lang="en-US" err="1"/>
              <a:t>i</a:t>
            </a:r>
            <a:r>
              <a:rPr lang="en-US"/>
              <a:t> = 1;</a:t>
            </a:r>
          </a:p>
          <a:p>
            <a:pPr marL="0" indent="0">
              <a:buNone/>
            </a:pPr>
            <a:r>
              <a:rPr lang="en-US"/>
              <a:t>    str padded;</a:t>
            </a:r>
          </a:p>
          <a:p>
            <a:pPr marL="0" indent="0">
              <a:buNone/>
            </a:pPr>
            <a:r>
              <a:rPr lang="en-US"/>
              <a:t>    str </a:t>
            </a:r>
            <a:r>
              <a:rPr lang="en-US" err="1"/>
              <a:t>finalResult</a:t>
            </a:r>
            <a:r>
              <a:rPr lang="en-US"/>
              <a:t>;</a:t>
            </a:r>
          </a:p>
          <a:p>
            <a:pPr marL="0" indent="0">
              <a:buNone/>
            </a:pPr>
            <a:r>
              <a:rPr lang="en-US"/>
              <a:t>    ;</a:t>
            </a:r>
          </a:p>
          <a:p>
            <a:pPr marL="0" indent="0">
              <a:buNone/>
            </a:pPr>
            <a:r>
              <a:rPr lang="en-US"/>
              <a:t>    // Create a string, with a length of 5, ending with the value of </a:t>
            </a:r>
            <a:r>
              <a:rPr lang="en-US" err="1"/>
              <a:t>i</a:t>
            </a:r>
            <a:r>
              <a:rPr lang="en-US"/>
              <a:t> and padded with zeros</a:t>
            </a:r>
          </a:p>
          <a:p>
            <a:pPr marL="0" indent="0">
              <a:buNone/>
            </a:pPr>
            <a:r>
              <a:rPr lang="en-US"/>
              <a:t>    padded = </a:t>
            </a:r>
            <a:r>
              <a:rPr lang="en-US" err="1"/>
              <a:t>strRFix</a:t>
            </a:r>
            <a:r>
              <a:rPr lang="en-US"/>
              <a:t>(int2str(</a:t>
            </a:r>
            <a:r>
              <a:rPr lang="en-US" err="1"/>
              <a:t>i</a:t>
            </a:r>
            <a:r>
              <a:rPr lang="en-US"/>
              <a:t>), 5, "0");</a:t>
            </a:r>
          </a:p>
          <a:p>
            <a:pPr marL="0" indent="0">
              <a:buNone/>
            </a:pPr>
            <a:r>
              <a:rPr lang="en-US"/>
              <a:t>    </a:t>
            </a:r>
            <a:r>
              <a:rPr lang="en-US" err="1"/>
              <a:t>finalResult</a:t>
            </a:r>
            <a:r>
              <a:rPr lang="en-US"/>
              <a:t> = </a:t>
            </a:r>
            <a:r>
              <a:rPr lang="en-US" err="1"/>
              <a:t>strFmt</a:t>
            </a:r>
            <a:r>
              <a:rPr lang="en-US"/>
              <a:t>("ABC-%1", padded);</a:t>
            </a:r>
          </a:p>
          <a:p>
            <a:pPr marL="0" indent="0">
              <a:buNone/>
            </a:pPr>
            <a:r>
              <a:rPr lang="en-US"/>
              <a:t>    // 00001</a:t>
            </a:r>
          </a:p>
          <a:p>
            <a:pPr marL="0" indent="0">
              <a:buNone/>
            </a:pPr>
            <a:r>
              <a:rPr lang="en-US"/>
              <a:t>}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63D7F9-D69C-A905-3232-2C643A7EC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StrRFix</a:t>
            </a:r>
            <a:r>
              <a:rPr lang="en-US"/>
              <a:t> and </a:t>
            </a:r>
            <a:r>
              <a:rPr lang="en-US" err="1"/>
              <a:t>StrLFix</a:t>
            </a:r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3BED9F-944B-475F-B64E-3D8162B5BB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47057" y="-5545"/>
            <a:ext cx="388536" cy="388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122206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BE98189-BD51-46A0-336E-294655BFF3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677" y="244405"/>
            <a:ext cx="4323272" cy="712249"/>
          </a:xfrm>
        </p:spPr>
        <p:txBody>
          <a:bodyPr/>
          <a:lstStyle/>
          <a:p>
            <a:r>
              <a:rPr lang="en-US" dirty="0"/>
              <a:t>Nathan Clouse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B4457C9-F4B5-913D-D7A6-E76D5F345EA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13677" y="1038245"/>
            <a:ext cx="5504560" cy="4961339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/>
              <a:t>Technical Architect</a:t>
            </a:r>
          </a:p>
          <a:p>
            <a:pPr marL="0" indent="0">
              <a:buNone/>
            </a:pPr>
            <a:r>
              <a:rPr lang="en-US" sz="1800" dirty="0"/>
              <a:t>Armanino LLP</a:t>
            </a:r>
          </a:p>
          <a:p>
            <a:pPr marL="0" indent="0">
              <a:buNone/>
            </a:pPr>
            <a:endParaRPr lang="en-US" sz="1800" dirty="0"/>
          </a:p>
          <a:p>
            <a:pPr marL="0" indent="0" rtl="0" fontAlgn="base">
              <a:spcBef>
                <a:spcPts val="1224"/>
              </a:spcBef>
              <a:spcAft>
                <a:spcPts val="0"/>
              </a:spcAft>
              <a:buNone/>
            </a:pPr>
            <a:r>
              <a:rPr lang="en-US" sz="1200" b="0" i="0" u="none" strike="noStrike" dirty="0">
                <a:solidFill>
                  <a:srgbClr val="3F454F"/>
                </a:solidFill>
                <a:effectLst/>
              </a:rPr>
              <a:t>Email: </a:t>
            </a:r>
            <a:r>
              <a:rPr lang="en-US" sz="1200" b="0" i="0" u="none" strike="noStrike" dirty="0">
                <a:solidFill>
                  <a:srgbClr val="3F454F"/>
                </a:solidFill>
                <a:effectLst/>
                <a:hlinkClick r:id="rId2"/>
              </a:rPr>
              <a:t>nathan.clouse@armanino.com</a:t>
            </a:r>
            <a:endParaRPr lang="en-US" sz="1200" b="0" i="0" u="none" strike="noStrike" dirty="0">
              <a:solidFill>
                <a:srgbClr val="3F454F"/>
              </a:solidFill>
              <a:effectLst/>
            </a:endParaRPr>
          </a:p>
          <a:p>
            <a:pPr marL="0" indent="0" rtl="0" fontAlgn="base">
              <a:spcBef>
                <a:spcPts val="1224"/>
              </a:spcBef>
              <a:spcAft>
                <a:spcPts val="0"/>
              </a:spcAft>
              <a:buNone/>
            </a:pPr>
            <a:r>
              <a:rPr lang="en-US" sz="1200" b="0" i="0" u="none" strike="noStrike" dirty="0">
                <a:solidFill>
                  <a:srgbClr val="3F454F"/>
                </a:solidFill>
                <a:effectLst/>
              </a:rPr>
              <a:t>Blog #1: </a:t>
            </a:r>
            <a:r>
              <a:rPr lang="en-US" sz="1200" b="0" i="0" u="none" strike="noStrike" dirty="0">
                <a:solidFill>
                  <a:srgbClr val="3F454F"/>
                </a:solidFill>
                <a:effectLst/>
                <a:hlinkClick r:id="rId3"/>
              </a:rPr>
              <a:t>https://www.atomicax.com</a:t>
            </a:r>
            <a:endParaRPr lang="en-US" sz="1200" b="0" i="0" u="none" strike="noStrike" dirty="0">
              <a:solidFill>
                <a:srgbClr val="3F454F"/>
              </a:solidFill>
              <a:effectLst/>
            </a:endParaRPr>
          </a:p>
          <a:p>
            <a:pPr marL="0" indent="0" rtl="0" fontAlgn="base">
              <a:spcBef>
                <a:spcPts val="1224"/>
              </a:spcBef>
              <a:spcAft>
                <a:spcPts val="0"/>
              </a:spcAft>
              <a:buNone/>
            </a:pPr>
            <a:r>
              <a:rPr lang="en-US" sz="1200" b="0" i="0" u="none" strike="noStrike" dirty="0">
                <a:solidFill>
                  <a:srgbClr val="3F454F"/>
                </a:solidFill>
                <a:effectLst/>
              </a:rPr>
              <a:t>Blog #2: </a:t>
            </a:r>
            <a:r>
              <a:rPr lang="en-US" sz="1200" b="0" i="0" u="none" strike="noStrike" dirty="0">
                <a:solidFill>
                  <a:srgbClr val="3F454F"/>
                </a:solidFill>
                <a:effectLst/>
                <a:hlinkClick r:id="rId4"/>
              </a:rPr>
              <a:t>https://www.dynamics.fo</a:t>
            </a:r>
            <a:endParaRPr lang="en-US" sz="1200" b="0" i="0" u="none" strike="noStrike" dirty="0">
              <a:solidFill>
                <a:srgbClr val="3F454F"/>
              </a:solidFill>
              <a:effectLst/>
            </a:endParaRPr>
          </a:p>
          <a:p>
            <a:pPr marL="0" indent="0" rtl="0" fontAlgn="base">
              <a:spcBef>
                <a:spcPts val="1224"/>
              </a:spcBef>
              <a:spcAft>
                <a:spcPts val="0"/>
              </a:spcAft>
              <a:buNone/>
            </a:pPr>
            <a:r>
              <a:rPr lang="en-US" sz="1200" b="0" i="0" u="none" strike="noStrike" dirty="0">
                <a:solidFill>
                  <a:srgbClr val="3F454F"/>
                </a:solidFill>
                <a:effectLst/>
              </a:rPr>
              <a:t>GitHub: </a:t>
            </a:r>
            <a:r>
              <a:rPr lang="en-US" sz="1200" b="0" i="0" u="none" strike="noStrike" dirty="0">
                <a:solidFill>
                  <a:srgbClr val="3F454F"/>
                </a:solidFill>
                <a:effectLst/>
                <a:hlinkClick r:id="rId5"/>
              </a:rPr>
              <a:t>https://github.com/NathanClouseAX</a:t>
            </a:r>
            <a:endParaRPr lang="en-US" sz="1200" b="0" i="0" u="none" strike="noStrike" dirty="0">
              <a:solidFill>
                <a:srgbClr val="3F454F"/>
              </a:solidFill>
              <a:effectLst/>
            </a:endParaRPr>
          </a:p>
          <a:p>
            <a:pPr marL="0" indent="0" rtl="0" fontAlgn="base">
              <a:spcBef>
                <a:spcPts val="1224"/>
              </a:spcBef>
              <a:spcAft>
                <a:spcPts val="0"/>
              </a:spcAft>
              <a:buNone/>
            </a:pPr>
            <a:r>
              <a:rPr lang="en-US" sz="1200" b="0" i="0" u="none" strike="noStrike" dirty="0">
                <a:solidFill>
                  <a:srgbClr val="3F454F"/>
                </a:solidFill>
                <a:effectLst/>
              </a:rPr>
              <a:t>@NathanClouseAX on most platforms</a:t>
            </a:r>
          </a:p>
          <a:p>
            <a:pPr marL="0" indent="0">
              <a:buNone/>
            </a:pPr>
            <a:endParaRPr lang="en-US" sz="1800" dirty="0"/>
          </a:p>
          <a:p>
            <a:pPr marL="0" indent="0" rtl="0">
              <a:spcBef>
                <a:spcPts val="1224"/>
              </a:spcBef>
              <a:spcAft>
                <a:spcPts val="0"/>
              </a:spcAft>
              <a:buNone/>
            </a:pPr>
            <a:r>
              <a:rPr lang="en-US" sz="1400" b="0" i="0" u="none" strike="noStrike" dirty="0">
                <a:solidFill>
                  <a:srgbClr val="3F454F"/>
                </a:solidFill>
                <a:effectLst/>
              </a:rPr>
              <a:t>Background:</a:t>
            </a:r>
            <a:endParaRPr lang="en-US" sz="1400" b="0" dirty="0">
              <a:effectLst/>
            </a:endParaRPr>
          </a:p>
          <a:p>
            <a:pPr rtl="0" fontAlgn="base">
              <a:spcBef>
                <a:spcPts val="1224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b="0" i="0" u="none" strike="noStrike" dirty="0">
                <a:solidFill>
                  <a:srgbClr val="3F454F"/>
                </a:solidFill>
                <a:effectLst/>
              </a:rPr>
              <a:t>Awarded Microsoft MVP in Business Applications </a:t>
            </a:r>
            <a:r>
              <a:rPr lang="en-US" sz="1400" dirty="0">
                <a:solidFill>
                  <a:srgbClr val="3F454F"/>
                </a:solidFill>
              </a:rPr>
              <a:t>since 2019</a:t>
            </a:r>
            <a:endParaRPr lang="en-US" sz="1400" b="0" i="0" u="none" strike="noStrike" dirty="0">
              <a:solidFill>
                <a:srgbClr val="3F454F"/>
              </a:solidFill>
              <a:effectLst/>
            </a:endParaRPr>
          </a:p>
          <a:p>
            <a:pPr rtl="0" fontAlgn="base">
              <a:spcBef>
                <a:spcPts val="1224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b="0" i="0" u="none" strike="noStrike" dirty="0">
                <a:solidFill>
                  <a:srgbClr val="3F454F"/>
                </a:solidFill>
                <a:effectLst/>
              </a:rPr>
              <a:t>Been working with AX since 2009</a:t>
            </a:r>
          </a:p>
          <a:p>
            <a:pPr rtl="0" fontAlgn="base">
              <a:spcBef>
                <a:spcPts val="1224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b="0" i="0" u="none" strike="noStrike" dirty="0">
                <a:solidFill>
                  <a:srgbClr val="3F454F"/>
                </a:solidFill>
                <a:effectLst/>
              </a:rPr>
              <a:t>Been working with D365FO since 2017</a:t>
            </a:r>
          </a:p>
          <a:p>
            <a:pPr rtl="0" fontAlgn="base">
              <a:spcBef>
                <a:spcPts val="1224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b="0" i="0" u="none" strike="noStrike" dirty="0">
                <a:solidFill>
                  <a:srgbClr val="3F454F"/>
                </a:solidFill>
                <a:effectLst/>
              </a:rPr>
              <a:t>Have spoken at Summit, Focus, and local chapters around various  AX/D365FO technical topics plus other groups events</a:t>
            </a:r>
            <a:endParaRPr lang="en-US" sz="1800" dirty="0"/>
          </a:p>
        </p:txBody>
      </p:sp>
      <p:pic>
        <p:nvPicPr>
          <p:cNvPr id="2" name="Picture 10" descr="A blue and white rectangular sign with white text&#10;&#10;Description automatically generated">
            <a:extLst>
              <a:ext uri="{FF2B5EF4-FFF2-40B4-BE49-F238E27FC236}">
                <a16:creationId xmlns:a16="http://schemas.microsoft.com/office/drawing/2014/main" id="{DBEDCCD6-22FF-A8FF-B8B8-95D0B1CF34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36898" y="3738325"/>
            <a:ext cx="1190562" cy="1882749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DF30686-8998-C8F0-4F78-40FF1B7538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5948" y="2234797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1393706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396ADF-FBA2-4279-928E-BD81F67831E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/>
              <a:t>X++ is good but what it can’t do, C# can do</a:t>
            </a:r>
          </a:p>
          <a:p>
            <a:pPr lvl="1"/>
            <a:r>
              <a:rPr lang="en-US"/>
              <a:t>Call an external web service</a:t>
            </a:r>
          </a:p>
          <a:p>
            <a:pPr lvl="1"/>
            <a:r>
              <a:rPr lang="en-US"/>
              <a:t>Handle JSON/XML tedium</a:t>
            </a:r>
          </a:p>
          <a:p>
            <a:pPr lvl="1"/>
            <a:r>
              <a:rPr lang="en-US"/>
              <a:t>FTP</a:t>
            </a:r>
          </a:p>
          <a:p>
            <a:pPr lvl="1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7FFC5F-C7B0-BD72-DA4B-D4AB85AE34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Use C#</a:t>
            </a:r>
          </a:p>
        </p:txBody>
      </p:sp>
    </p:spTree>
    <p:extLst>
      <p:ext uri="{BB962C8B-B14F-4D97-AF65-F5344CB8AC3E}">
        <p14:creationId xmlns:p14="http://schemas.microsoft.com/office/powerpoint/2010/main" val="4284158886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396ADF-FBA2-4279-928E-BD81F67831E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1122" i="1">
                <a:solidFill>
                  <a:srgbClr val="707070"/>
                </a:solidFill>
                <a:latin typeface="+mn-lt"/>
              </a:rPr>
              <a:t>class </a:t>
            </a:r>
            <a:r>
              <a:rPr lang="en-US" sz="1122" i="1" err="1">
                <a:solidFill>
                  <a:srgbClr val="707070"/>
                </a:solidFill>
                <a:latin typeface="+mn-lt"/>
              </a:rPr>
              <a:t>AAX_AzureQueueTest</a:t>
            </a:r>
            <a:br>
              <a:rPr lang="en-US" sz="1122" i="1">
                <a:solidFill>
                  <a:srgbClr val="707070"/>
                </a:solidFill>
                <a:latin typeface="+mn-lt"/>
              </a:rPr>
            </a:br>
            <a:r>
              <a:rPr lang="en-US" sz="1122" i="1">
                <a:solidFill>
                  <a:srgbClr val="707070"/>
                </a:solidFill>
                <a:latin typeface="+mn-lt"/>
              </a:rPr>
              <a:t>{</a:t>
            </a:r>
            <a:br>
              <a:rPr lang="en-US" sz="1122" i="1">
                <a:solidFill>
                  <a:srgbClr val="707070"/>
                </a:solidFill>
                <a:latin typeface="+mn-lt"/>
              </a:rPr>
            </a:br>
            <a:r>
              <a:rPr lang="en-US" sz="1122" i="1">
                <a:solidFill>
                  <a:srgbClr val="707070"/>
                </a:solidFill>
                <a:latin typeface="+mn-lt"/>
              </a:rPr>
              <a:t>    const str </a:t>
            </a:r>
            <a:r>
              <a:rPr lang="en-US" sz="1122" i="1" err="1">
                <a:solidFill>
                  <a:srgbClr val="707070"/>
                </a:solidFill>
                <a:latin typeface="+mn-lt"/>
              </a:rPr>
              <a:t>connectionString</a:t>
            </a:r>
            <a:r>
              <a:rPr lang="en-US" sz="1122" i="1">
                <a:solidFill>
                  <a:srgbClr val="707070"/>
                </a:solidFill>
                <a:latin typeface="+mn-lt"/>
              </a:rPr>
              <a:t> = "Endpoint=sb://[urlName]servicebus.windows.net/;SharedAccessKeyName=[SharedAccessName];SharedAccessKey=[SharedAccessKey]=;EntityPath=[QueueName]";</a:t>
            </a:r>
            <a:br>
              <a:rPr lang="en-US" sz="1122" i="1">
                <a:solidFill>
                  <a:srgbClr val="707070"/>
                </a:solidFill>
                <a:latin typeface="+mn-lt"/>
              </a:rPr>
            </a:br>
            <a:r>
              <a:rPr lang="en-US" sz="1122" i="1">
                <a:solidFill>
                  <a:srgbClr val="707070"/>
                </a:solidFill>
                <a:latin typeface="+mn-lt"/>
              </a:rPr>
              <a:t>    public static void main(</a:t>
            </a:r>
            <a:r>
              <a:rPr lang="en-US" sz="1122" i="1" err="1">
                <a:solidFill>
                  <a:srgbClr val="707070"/>
                </a:solidFill>
                <a:latin typeface="+mn-lt"/>
              </a:rPr>
              <a:t>Args</a:t>
            </a:r>
            <a:r>
              <a:rPr lang="en-US" sz="1122" i="1">
                <a:solidFill>
                  <a:srgbClr val="707070"/>
                </a:solidFill>
                <a:latin typeface="+mn-lt"/>
              </a:rPr>
              <a:t> </a:t>
            </a:r>
            <a:r>
              <a:rPr lang="en-US" sz="1122" i="1" err="1">
                <a:solidFill>
                  <a:srgbClr val="707070"/>
                </a:solidFill>
                <a:latin typeface="+mn-lt"/>
              </a:rPr>
              <a:t>args</a:t>
            </a:r>
            <a:r>
              <a:rPr lang="en-US" sz="1122" i="1">
                <a:solidFill>
                  <a:srgbClr val="707070"/>
                </a:solidFill>
                <a:latin typeface="+mn-lt"/>
              </a:rPr>
              <a:t>)</a:t>
            </a:r>
            <a:br>
              <a:rPr lang="en-US" sz="1122" i="1">
                <a:solidFill>
                  <a:srgbClr val="707070"/>
                </a:solidFill>
                <a:latin typeface="+mn-lt"/>
              </a:rPr>
            </a:br>
            <a:r>
              <a:rPr lang="en-US" sz="1122" i="1">
                <a:solidFill>
                  <a:srgbClr val="707070"/>
                </a:solidFill>
                <a:latin typeface="+mn-lt"/>
              </a:rPr>
              <a:t>    {</a:t>
            </a:r>
            <a:br>
              <a:rPr lang="en-US" sz="1122" i="1">
                <a:solidFill>
                  <a:srgbClr val="707070"/>
                </a:solidFill>
                <a:latin typeface="+mn-lt"/>
              </a:rPr>
            </a:br>
            <a:r>
              <a:rPr lang="en-US" sz="1122" i="1">
                <a:solidFill>
                  <a:srgbClr val="707070"/>
                </a:solidFill>
                <a:latin typeface="+mn-lt"/>
              </a:rPr>
              <a:t>        </a:t>
            </a:r>
            <a:r>
              <a:rPr lang="en-US" sz="1122" i="1" err="1">
                <a:solidFill>
                  <a:srgbClr val="707070"/>
                </a:solidFill>
                <a:latin typeface="+mn-lt"/>
              </a:rPr>
              <a:t>AAX_AzureQueueLibrary.ReceiveAzureQueue</a:t>
            </a:r>
            <a:r>
              <a:rPr lang="en-US" sz="1122" i="1">
                <a:solidFill>
                  <a:srgbClr val="707070"/>
                </a:solidFill>
                <a:latin typeface="+mn-lt"/>
              </a:rPr>
              <a:t> </a:t>
            </a:r>
            <a:r>
              <a:rPr lang="en-US" sz="1122" i="1" err="1">
                <a:solidFill>
                  <a:srgbClr val="707070"/>
                </a:solidFill>
                <a:latin typeface="+mn-lt"/>
              </a:rPr>
              <a:t>ReceiveAzureQueue</a:t>
            </a:r>
            <a:r>
              <a:rPr lang="en-US" sz="1122" i="1">
                <a:solidFill>
                  <a:srgbClr val="707070"/>
                </a:solidFill>
                <a:latin typeface="+mn-lt"/>
              </a:rPr>
              <a:t> = new </a:t>
            </a:r>
            <a:r>
              <a:rPr lang="en-US" sz="1122" i="1" err="1">
                <a:solidFill>
                  <a:srgbClr val="707070"/>
                </a:solidFill>
                <a:latin typeface="+mn-lt"/>
              </a:rPr>
              <a:t>AAX_AzureQueueLibrary.ReceiveAzureQueue</a:t>
            </a:r>
            <a:r>
              <a:rPr lang="en-US" sz="1122" i="1">
                <a:solidFill>
                  <a:srgbClr val="707070"/>
                </a:solidFill>
                <a:latin typeface="+mn-lt"/>
              </a:rPr>
              <a:t>();</a:t>
            </a:r>
            <a:br>
              <a:rPr lang="en-US" sz="1122" i="1">
                <a:solidFill>
                  <a:srgbClr val="707070"/>
                </a:solidFill>
                <a:latin typeface="+mn-lt"/>
              </a:rPr>
            </a:br>
            <a:r>
              <a:rPr lang="en-US" sz="1122" i="1">
                <a:solidFill>
                  <a:srgbClr val="707070"/>
                </a:solidFill>
                <a:latin typeface="+mn-lt"/>
              </a:rPr>
              <a:t>        </a:t>
            </a:r>
            <a:r>
              <a:rPr lang="en-US" sz="1122" i="1" err="1">
                <a:solidFill>
                  <a:srgbClr val="707070"/>
                </a:solidFill>
                <a:latin typeface="+mn-lt"/>
              </a:rPr>
              <a:t>AAX_AzureQueueLibrary.SendAzureQueue</a:t>
            </a:r>
            <a:r>
              <a:rPr lang="en-US" sz="1122" i="1">
                <a:solidFill>
                  <a:srgbClr val="707070"/>
                </a:solidFill>
                <a:latin typeface="+mn-lt"/>
              </a:rPr>
              <a:t> </a:t>
            </a:r>
            <a:r>
              <a:rPr lang="en-US" sz="1122" i="1" err="1">
                <a:solidFill>
                  <a:srgbClr val="707070"/>
                </a:solidFill>
                <a:latin typeface="+mn-lt"/>
              </a:rPr>
              <a:t>SendAzureQueue</a:t>
            </a:r>
            <a:r>
              <a:rPr lang="en-US" sz="1122" i="1">
                <a:solidFill>
                  <a:srgbClr val="707070"/>
                </a:solidFill>
                <a:latin typeface="+mn-lt"/>
              </a:rPr>
              <a:t> = new </a:t>
            </a:r>
            <a:r>
              <a:rPr lang="en-US" sz="1122" i="1" err="1">
                <a:solidFill>
                  <a:srgbClr val="707070"/>
                </a:solidFill>
                <a:latin typeface="+mn-lt"/>
              </a:rPr>
              <a:t>AAX_AzureQueueLibrary.SendAzureQueue</a:t>
            </a:r>
            <a:r>
              <a:rPr lang="en-US" sz="1122" i="1">
                <a:solidFill>
                  <a:srgbClr val="707070"/>
                </a:solidFill>
                <a:latin typeface="+mn-lt"/>
              </a:rPr>
              <a:t>();</a:t>
            </a:r>
          </a:p>
          <a:p>
            <a:pPr marL="0" indent="0">
              <a:buNone/>
            </a:pPr>
            <a:r>
              <a:rPr lang="en-US" sz="1122" i="1">
                <a:solidFill>
                  <a:srgbClr val="707070"/>
                </a:solidFill>
                <a:latin typeface="+mn-lt"/>
              </a:rPr>
              <a:t>        //x++ get a </a:t>
            </a:r>
            <a:r>
              <a:rPr lang="en-US" sz="1122" i="1" err="1">
                <a:solidFill>
                  <a:srgbClr val="707070"/>
                </a:solidFill>
                <a:latin typeface="+mn-lt"/>
              </a:rPr>
              <a:t>guid</a:t>
            </a:r>
            <a:r>
              <a:rPr lang="en-US" sz="1122" i="1">
                <a:solidFill>
                  <a:srgbClr val="707070"/>
                </a:solidFill>
                <a:latin typeface="+mn-lt"/>
              </a:rPr>
              <a:t>, not C#</a:t>
            </a:r>
            <a:br>
              <a:rPr lang="en-US" sz="1122" i="1">
                <a:solidFill>
                  <a:srgbClr val="707070"/>
                </a:solidFill>
                <a:latin typeface="+mn-lt"/>
              </a:rPr>
            </a:br>
            <a:r>
              <a:rPr lang="en-US" sz="1122" i="1">
                <a:solidFill>
                  <a:srgbClr val="707070"/>
                </a:solidFill>
                <a:latin typeface="+mn-lt"/>
              </a:rPr>
              <a:t>        str s = "Test Message " + </a:t>
            </a:r>
            <a:r>
              <a:rPr lang="en-US" sz="1122" i="1" err="1">
                <a:solidFill>
                  <a:srgbClr val="707070"/>
                </a:solidFill>
                <a:latin typeface="+mn-lt"/>
              </a:rPr>
              <a:t>WinAPIServer</a:t>
            </a:r>
            <a:r>
              <a:rPr lang="en-US" sz="1122" i="1">
                <a:solidFill>
                  <a:srgbClr val="707070"/>
                </a:solidFill>
                <a:latin typeface="+mn-lt"/>
              </a:rPr>
              <a:t>::</a:t>
            </a:r>
            <a:r>
              <a:rPr lang="en-US" sz="1122" i="1" err="1">
                <a:solidFill>
                  <a:srgbClr val="707070"/>
                </a:solidFill>
                <a:latin typeface="+mn-lt"/>
              </a:rPr>
              <a:t>createGUID</a:t>
            </a:r>
            <a:r>
              <a:rPr lang="en-US" sz="1122" i="1">
                <a:solidFill>
                  <a:srgbClr val="707070"/>
                </a:solidFill>
                <a:latin typeface="+mn-lt"/>
              </a:rPr>
              <a:t>();</a:t>
            </a:r>
          </a:p>
          <a:p>
            <a:pPr marL="0" indent="0">
              <a:buNone/>
            </a:pPr>
            <a:r>
              <a:rPr lang="en-US" sz="1122" i="1">
                <a:solidFill>
                  <a:srgbClr val="707070"/>
                </a:solidFill>
                <a:latin typeface="+mn-lt"/>
              </a:rPr>
              <a:t>        </a:t>
            </a:r>
            <a:r>
              <a:rPr lang="en-US" sz="1122" i="1" err="1">
                <a:solidFill>
                  <a:srgbClr val="707070"/>
                </a:solidFill>
                <a:latin typeface="+mn-lt"/>
              </a:rPr>
              <a:t>SendAzureQueue.connect</a:t>
            </a:r>
            <a:r>
              <a:rPr lang="en-US" sz="1122" i="1">
                <a:solidFill>
                  <a:srgbClr val="707070"/>
                </a:solidFill>
                <a:latin typeface="+mn-lt"/>
              </a:rPr>
              <a:t>(</a:t>
            </a:r>
            <a:r>
              <a:rPr lang="en-US" sz="1122" i="1" err="1">
                <a:solidFill>
                  <a:srgbClr val="707070"/>
                </a:solidFill>
                <a:latin typeface="+mn-lt"/>
              </a:rPr>
              <a:t>connectionString</a:t>
            </a:r>
            <a:r>
              <a:rPr lang="en-US" sz="1122" i="1">
                <a:solidFill>
                  <a:srgbClr val="707070"/>
                </a:solidFill>
                <a:latin typeface="+mn-lt"/>
              </a:rPr>
              <a:t>);</a:t>
            </a:r>
            <a:br>
              <a:rPr lang="en-US" sz="1122" i="1">
                <a:solidFill>
                  <a:srgbClr val="707070"/>
                </a:solidFill>
                <a:latin typeface="+mn-lt"/>
              </a:rPr>
            </a:br>
            <a:r>
              <a:rPr lang="en-US" sz="1122" i="1">
                <a:solidFill>
                  <a:srgbClr val="707070"/>
                </a:solidFill>
                <a:latin typeface="+mn-lt"/>
              </a:rPr>
              <a:t>        </a:t>
            </a:r>
            <a:r>
              <a:rPr lang="en-US" sz="1122" i="1" err="1">
                <a:solidFill>
                  <a:srgbClr val="707070"/>
                </a:solidFill>
                <a:latin typeface="+mn-lt"/>
              </a:rPr>
              <a:t>SendAzureQueue.sendMessage</a:t>
            </a:r>
            <a:r>
              <a:rPr lang="en-US" sz="1122" i="1">
                <a:solidFill>
                  <a:srgbClr val="707070"/>
                </a:solidFill>
                <a:latin typeface="+mn-lt"/>
              </a:rPr>
              <a:t>(s);</a:t>
            </a:r>
            <a:br>
              <a:rPr lang="en-US" sz="1122" i="1">
                <a:solidFill>
                  <a:srgbClr val="707070"/>
                </a:solidFill>
                <a:latin typeface="+mn-lt"/>
              </a:rPr>
            </a:br>
            <a:r>
              <a:rPr lang="en-US" sz="1122" i="1">
                <a:solidFill>
                  <a:srgbClr val="707070"/>
                </a:solidFill>
                <a:latin typeface="+mn-lt"/>
              </a:rPr>
              <a:t>        </a:t>
            </a:r>
            <a:r>
              <a:rPr lang="en-US" sz="1122" i="1" err="1">
                <a:solidFill>
                  <a:srgbClr val="707070"/>
                </a:solidFill>
                <a:latin typeface="+mn-lt"/>
              </a:rPr>
              <a:t>SendAzureQueue.close</a:t>
            </a:r>
            <a:r>
              <a:rPr lang="en-US" sz="1122" i="1">
                <a:solidFill>
                  <a:srgbClr val="707070"/>
                </a:solidFill>
                <a:latin typeface="+mn-lt"/>
              </a:rPr>
              <a:t>();</a:t>
            </a:r>
          </a:p>
          <a:p>
            <a:pPr marL="0" indent="0">
              <a:buNone/>
            </a:pPr>
            <a:r>
              <a:rPr lang="en-US" sz="1122" i="1">
                <a:solidFill>
                  <a:srgbClr val="707070"/>
                </a:solidFill>
                <a:latin typeface="+mn-lt"/>
              </a:rPr>
              <a:t>        info(</a:t>
            </a:r>
            <a:r>
              <a:rPr lang="en-US" sz="1122" i="1" err="1">
                <a:solidFill>
                  <a:srgbClr val="707070"/>
                </a:solidFill>
                <a:latin typeface="+mn-lt"/>
              </a:rPr>
              <a:t>strFmt</a:t>
            </a:r>
            <a:r>
              <a:rPr lang="en-US" sz="1122" i="1">
                <a:solidFill>
                  <a:srgbClr val="707070"/>
                </a:solidFill>
                <a:latin typeface="+mn-lt"/>
              </a:rPr>
              <a:t>("sent: %1", s));</a:t>
            </a:r>
            <a:br>
              <a:rPr lang="en-US" sz="1122" i="1">
                <a:solidFill>
                  <a:srgbClr val="707070"/>
                </a:solidFill>
                <a:latin typeface="+mn-lt"/>
              </a:rPr>
            </a:br>
            <a:r>
              <a:rPr lang="en-US" sz="1122" i="1">
                <a:solidFill>
                  <a:srgbClr val="707070"/>
                </a:solidFill>
                <a:latin typeface="+mn-lt"/>
              </a:rPr>
              <a:t>        s = "";</a:t>
            </a:r>
          </a:p>
          <a:p>
            <a:pPr marL="0" indent="0">
              <a:buNone/>
            </a:pPr>
            <a:r>
              <a:rPr lang="en-US" sz="1122" i="1">
                <a:solidFill>
                  <a:srgbClr val="707070"/>
                </a:solidFill>
                <a:latin typeface="+mn-lt"/>
              </a:rPr>
              <a:t>        </a:t>
            </a:r>
            <a:r>
              <a:rPr lang="en-US" sz="1122" i="1" err="1">
                <a:solidFill>
                  <a:srgbClr val="707070"/>
                </a:solidFill>
                <a:latin typeface="+mn-lt"/>
              </a:rPr>
              <a:t>ReceiveAzureQueue.connect</a:t>
            </a:r>
            <a:r>
              <a:rPr lang="en-US" sz="1122" i="1">
                <a:solidFill>
                  <a:srgbClr val="707070"/>
                </a:solidFill>
                <a:latin typeface="+mn-lt"/>
              </a:rPr>
              <a:t>(</a:t>
            </a:r>
            <a:r>
              <a:rPr lang="en-US" sz="1122" i="1" err="1">
                <a:solidFill>
                  <a:srgbClr val="707070"/>
                </a:solidFill>
                <a:latin typeface="+mn-lt"/>
              </a:rPr>
              <a:t>connectionString</a:t>
            </a:r>
            <a:r>
              <a:rPr lang="en-US" sz="1122" i="1">
                <a:solidFill>
                  <a:srgbClr val="707070"/>
                </a:solidFill>
                <a:latin typeface="+mn-lt"/>
              </a:rPr>
              <a:t>);</a:t>
            </a:r>
          </a:p>
          <a:p>
            <a:pPr marL="0" indent="0">
              <a:buNone/>
            </a:pPr>
            <a:r>
              <a:rPr lang="en-US" sz="1122" i="1">
                <a:solidFill>
                  <a:srgbClr val="707070"/>
                </a:solidFill>
                <a:latin typeface="+mn-lt"/>
              </a:rPr>
              <a:t>        s = </a:t>
            </a:r>
            <a:r>
              <a:rPr lang="en-US" sz="1122" i="1" err="1">
                <a:solidFill>
                  <a:srgbClr val="707070"/>
                </a:solidFill>
                <a:latin typeface="+mn-lt"/>
              </a:rPr>
              <a:t>ReceiveAzureQueue.readMessage</a:t>
            </a:r>
            <a:r>
              <a:rPr lang="en-US" sz="1122" i="1">
                <a:solidFill>
                  <a:srgbClr val="707070"/>
                </a:solidFill>
                <a:latin typeface="+mn-lt"/>
              </a:rPr>
              <a:t>();</a:t>
            </a:r>
          </a:p>
          <a:p>
            <a:pPr marL="0" indent="0">
              <a:buNone/>
            </a:pPr>
            <a:r>
              <a:rPr lang="en-US" sz="1122" i="1">
                <a:solidFill>
                  <a:srgbClr val="707070"/>
                </a:solidFill>
                <a:latin typeface="+mn-lt"/>
              </a:rPr>
              <a:t>        </a:t>
            </a:r>
            <a:r>
              <a:rPr lang="en-US" sz="1122" i="1" err="1">
                <a:solidFill>
                  <a:srgbClr val="707070"/>
                </a:solidFill>
                <a:latin typeface="+mn-lt"/>
              </a:rPr>
              <a:t>ReceiveAzureQueue.completeMessage</a:t>
            </a:r>
            <a:r>
              <a:rPr lang="en-US" sz="1122" i="1">
                <a:solidFill>
                  <a:srgbClr val="707070"/>
                </a:solidFill>
                <a:latin typeface="+mn-lt"/>
              </a:rPr>
              <a:t>();</a:t>
            </a:r>
          </a:p>
          <a:p>
            <a:pPr marL="0" indent="0">
              <a:buNone/>
            </a:pPr>
            <a:r>
              <a:rPr lang="en-US" sz="1122" i="1">
                <a:solidFill>
                  <a:srgbClr val="707070"/>
                </a:solidFill>
                <a:latin typeface="+mn-lt"/>
              </a:rPr>
              <a:t>        </a:t>
            </a:r>
            <a:r>
              <a:rPr lang="en-US" sz="1122" i="1" err="1">
                <a:solidFill>
                  <a:srgbClr val="707070"/>
                </a:solidFill>
                <a:latin typeface="+mn-lt"/>
              </a:rPr>
              <a:t>ReceiveAzureQueue.close</a:t>
            </a:r>
            <a:r>
              <a:rPr lang="en-US" sz="1122" i="1">
                <a:solidFill>
                  <a:srgbClr val="707070"/>
                </a:solidFill>
                <a:latin typeface="+mn-lt"/>
              </a:rPr>
              <a:t>();</a:t>
            </a:r>
          </a:p>
          <a:p>
            <a:pPr marL="0" indent="0">
              <a:buNone/>
            </a:pPr>
            <a:r>
              <a:rPr lang="en-US" sz="1122" i="1">
                <a:solidFill>
                  <a:srgbClr val="707070"/>
                </a:solidFill>
                <a:latin typeface="+mn-lt"/>
              </a:rPr>
              <a:t>        info(</a:t>
            </a:r>
            <a:r>
              <a:rPr lang="en-US" sz="1122" i="1" err="1">
                <a:solidFill>
                  <a:srgbClr val="707070"/>
                </a:solidFill>
                <a:latin typeface="+mn-lt"/>
              </a:rPr>
              <a:t>strFmt</a:t>
            </a:r>
            <a:r>
              <a:rPr lang="en-US" sz="1122" i="1">
                <a:solidFill>
                  <a:srgbClr val="707070"/>
                </a:solidFill>
                <a:latin typeface="+mn-lt"/>
              </a:rPr>
              <a:t>("Received: %1", s));</a:t>
            </a:r>
          </a:p>
          <a:p>
            <a:pPr marL="0" indent="0">
              <a:buNone/>
            </a:pPr>
            <a:r>
              <a:rPr lang="en-US" sz="1122" i="1">
                <a:solidFill>
                  <a:srgbClr val="707070"/>
                </a:solidFill>
                <a:latin typeface="+mn-lt"/>
              </a:rPr>
              <a:t>    }</a:t>
            </a:r>
          </a:p>
          <a:p>
            <a:pPr marL="0" indent="0">
              <a:buNone/>
            </a:pPr>
            <a:r>
              <a:rPr lang="en-US" sz="1122" i="1">
                <a:solidFill>
                  <a:srgbClr val="707070"/>
                </a:solidFill>
                <a:latin typeface="+mn-lt"/>
              </a:rPr>
              <a:t>}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DF3A4B8-6849-8004-4287-305C0B954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Use C#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DC50DFD-DB3A-4EE6-93D0-B73E57C6B871}"/>
              </a:ext>
            </a:extLst>
          </p:cNvPr>
          <p:cNvSpPr/>
          <p:nvPr/>
        </p:nvSpPr>
        <p:spPr>
          <a:xfrm>
            <a:off x="567231" y="2697163"/>
            <a:ext cx="10649527" cy="343314"/>
          </a:xfrm>
          <a:prstGeom prst="rect">
            <a:avLst/>
          </a:prstGeom>
          <a:solidFill>
            <a:schemeClr val="accent1">
              <a:alpha val="25000"/>
            </a:schemeClr>
          </a:solidFill>
          <a:ln>
            <a:solidFill>
              <a:schemeClr val="accent1">
                <a:shade val="50000"/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596B632-1146-4270-A5AA-A93DC152FED9}"/>
              </a:ext>
            </a:extLst>
          </p:cNvPr>
          <p:cNvSpPr/>
          <p:nvPr/>
        </p:nvSpPr>
        <p:spPr>
          <a:xfrm>
            <a:off x="567231" y="4636961"/>
            <a:ext cx="5447251" cy="228393"/>
          </a:xfrm>
          <a:prstGeom prst="rect">
            <a:avLst/>
          </a:prstGeom>
          <a:solidFill>
            <a:schemeClr val="accent1">
              <a:alpha val="25000"/>
            </a:schemeClr>
          </a:solidFill>
          <a:ln>
            <a:solidFill>
              <a:schemeClr val="accent1">
                <a:shade val="50000"/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6546734-6A19-4E69-AC72-9D7922DC9210}"/>
              </a:ext>
            </a:extLst>
          </p:cNvPr>
          <p:cNvSpPr/>
          <p:nvPr/>
        </p:nvSpPr>
        <p:spPr>
          <a:xfrm>
            <a:off x="311270" y="1721959"/>
            <a:ext cx="10036905" cy="343314"/>
          </a:xfrm>
          <a:prstGeom prst="rect">
            <a:avLst/>
          </a:prstGeom>
          <a:solidFill>
            <a:schemeClr val="accent1">
              <a:alpha val="25000"/>
            </a:schemeClr>
          </a:solidFill>
          <a:ln>
            <a:solidFill>
              <a:schemeClr val="accent1">
                <a:shade val="50000"/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DD1172B-AEF5-4A4F-B726-6D6F17CB99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47057" y="-5545"/>
            <a:ext cx="388536" cy="38853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73828A1-3314-6812-C926-0C0917F1065A}"/>
              </a:ext>
            </a:extLst>
          </p:cNvPr>
          <p:cNvSpPr/>
          <p:nvPr/>
        </p:nvSpPr>
        <p:spPr>
          <a:xfrm>
            <a:off x="567231" y="3497262"/>
            <a:ext cx="5447251" cy="228393"/>
          </a:xfrm>
          <a:prstGeom prst="rect">
            <a:avLst/>
          </a:prstGeom>
          <a:solidFill>
            <a:schemeClr val="accent1">
              <a:alpha val="25000"/>
            </a:schemeClr>
          </a:solidFill>
          <a:ln>
            <a:solidFill>
              <a:schemeClr val="accent1">
                <a:shade val="50000"/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/>
          </a:p>
        </p:txBody>
      </p:sp>
    </p:spTree>
    <p:extLst>
      <p:ext uri="{BB962C8B-B14F-4D97-AF65-F5344CB8AC3E}">
        <p14:creationId xmlns:p14="http://schemas.microsoft.com/office/powerpoint/2010/main" val="255158486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4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7D3CA0-9F39-40C0-A563-DE22489078B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/>
              <a:t>Can’t locate an error that is being thrown? Add a breakpoint in </a:t>
            </a:r>
            <a:r>
              <a:rPr lang="en-US" err="1"/>
              <a:t>info.Add</a:t>
            </a:r>
            <a:r>
              <a:rPr lang="en-US"/>
              <a:t>() (on switch (</a:t>
            </a:r>
            <a:r>
              <a:rPr lang="en-US" err="1"/>
              <a:t>logLevel</a:t>
            </a:r>
            <a:r>
              <a:rPr lang="en-US"/>
              <a:t>))</a:t>
            </a:r>
          </a:p>
          <a:p>
            <a:r>
              <a:rPr lang="en-US"/>
              <a:t>Use </a:t>
            </a:r>
            <a:r>
              <a:rPr lang="en-US" err="1"/>
              <a:t>funcName</a:t>
            </a:r>
            <a:r>
              <a:rPr lang="en-US"/>
              <a:t>() to help with figuring problems out</a:t>
            </a:r>
          </a:p>
          <a:p>
            <a:r>
              <a:rPr lang="en-US" err="1"/>
              <a:t>QueryBuildDataSource.toString</a:t>
            </a:r>
            <a:r>
              <a:rPr lang="en-US"/>
              <a:t>() to see the SQL for a query</a:t>
            </a:r>
          </a:p>
          <a:p>
            <a:r>
              <a:rPr lang="en-US"/>
              <a:t>Data Entities can be temperamental; DB Sync, delete entity (from Data Entity Screen), rebuild list, test again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98540E4-CA94-E95D-19E7-9E714D25F4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Other Stuff</a:t>
            </a:r>
          </a:p>
        </p:txBody>
      </p:sp>
    </p:spTree>
    <p:extLst>
      <p:ext uri="{BB962C8B-B14F-4D97-AF65-F5344CB8AC3E}">
        <p14:creationId xmlns:p14="http://schemas.microsoft.com/office/powerpoint/2010/main" val="4172149623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7D3CA0-9F39-40C0-A563-DE22489078B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>
                <a:latin typeface="Poppins"/>
                <a:ea typeface="Verdana"/>
                <a:cs typeface="Poppins"/>
                <a:hlinkClick r:id="rId2"/>
              </a:rPr>
              <a:t>https://dynamics365musings.com/d365-development-learning-playlist/</a:t>
            </a:r>
            <a:r>
              <a:rPr lang="en-US" dirty="0">
                <a:latin typeface="Poppins"/>
                <a:ea typeface="Verdana"/>
                <a:cs typeface="Poppins"/>
              </a:rPr>
              <a:t> 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98540E4-CA94-E95D-19E7-9E714D25F4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Poppins"/>
                <a:cs typeface="Poppins"/>
              </a:rPr>
              <a:t>D365 X++ Developer Playlist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1433003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7D3CA0-9F39-40C0-A563-DE22489078B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>
                <a:latin typeface="Poppins"/>
                <a:ea typeface="Verdana"/>
                <a:cs typeface="Poppins"/>
                <a:hlinkClick r:id="rId2"/>
              </a:rPr>
              <a:t>https://learn.microsoft.com/en-us/dynamics365/fin-ops-core/dev-itpro/copilot/extend-copilot</a:t>
            </a:r>
            <a:endParaRPr lang="en-US" dirty="0"/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98540E4-CA94-E95D-19E7-9E714D25F4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Poppins"/>
                <a:cs typeface="Poppins"/>
              </a:rPr>
              <a:t>Extend Copilot capabilities</a:t>
            </a:r>
            <a:endParaRPr lang="en-US" dirty="0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F0E320BA-C137-819B-ADDB-A2D19A58E9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653" y="2478681"/>
            <a:ext cx="7129616" cy="2971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601029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7D3CA0-9F39-40C0-A563-DE22489078B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 vert="horz" wrap="square" lIns="146304" tIns="91440" rIns="146304" bIns="91440" rtlCol="0" anchor="t">
            <a:noAutofit/>
          </a:bodyPr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98540E4-CA94-E95D-19E7-9E714D25F4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Poppins"/>
                <a:cs typeface="Poppins"/>
              </a:rPr>
              <a:t>Copilot capabilities</a:t>
            </a:r>
            <a:endParaRPr lang="en-US" dirty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52FAFCBD-1CC0-F521-58A7-F4B2E03C76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8462" y="1038688"/>
            <a:ext cx="12432975" cy="5950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96033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7D3CA0-9F39-40C0-A563-DE22489078B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 vert="horz" wrap="square" lIns="146304" tIns="91440" rIns="146304" bIns="91440" rtlCol="0" anchor="t">
            <a:noAutofit/>
          </a:bodyPr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98540E4-CA94-E95D-19E7-9E714D25F4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Poppins"/>
                <a:cs typeface="Poppins"/>
              </a:rPr>
              <a:t>Copilot capabilities</a:t>
            </a:r>
            <a:endParaRPr lang="en-US" dirty="0"/>
          </a:p>
        </p:txBody>
      </p:sp>
      <p:pic>
        <p:nvPicPr>
          <p:cNvPr id="8" name="Content Placeholder 5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804BCBF7-23DB-ACCE-FAE6-857053CCFE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148" y="1775158"/>
            <a:ext cx="5495241" cy="3536121"/>
          </a:xfrm>
          <a:prstGeom prst="rect">
            <a:avLst/>
          </a:prstGeom>
        </p:spPr>
      </p:pic>
      <p:pic>
        <p:nvPicPr>
          <p:cNvPr id="10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A0BBDFA9-9738-AB36-2929-A59CD0C363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1446" y="2148010"/>
            <a:ext cx="5884432" cy="3030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034667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7D3CA0-9F39-40C0-A563-DE22489078B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 vert="horz" wrap="square" lIns="146304" tIns="91440" rIns="146304" bIns="91440" rtlCol="0" anchor="t">
            <a:noAutofit/>
          </a:bodyPr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98540E4-CA94-E95D-19E7-9E714D25F4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Poppins"/>
                <a:cs typeface="Poppins"/>
              </a:rPr>
              <a:t>Copilot capabilities</a:t>
            </a:r>
            <a:endParaRPr lang="en-US" dirty="0"/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4498AF64-3794-1D8D-8C50-ED0D230901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5224"/>
            <a:ext cx="12432975" cy="6720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582421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62BFAF7-3AC9-A919-97E1-067591B2BFA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Top Picking: </a:t>
            </a:r>
            <a:r>
              <a:rPr lang="en-US" dirty="0">
                <a:hlinkClick r:id="rId2"/>
              </a:rPr>
              <a:t>https://www.atomicax.com/blog-entry/batchretryable-top-picking-batch-job-example</a:t>
            </a:r>
            <a:endParaRPr lang="en-US" dirty="0"/>
          </a:p>
          <a:p>
            <a:r>
              <a:rPr lang="en-US" dirty="0"/>
              <a:t>Bundles: </a:t>
            </a:r>
            <a:r>
              <a:rPr lang="en-US" dirty="0">
                <a:hlinkClick r:id="rId3"/>
              </a:rPr>
              <a:t>https://www.atomicax.com/blog-entry/batchretryable-bundled-batch-job-example</a:t>
            </a:r>
            <a:endParaRPr lang="en-US" dirty="0"/>
          </a:p>
          <a:p>
            <a:r>
              <a:rPr lang="en-US" dirty="0"/>
              <a:t>Induvial Task Models: </a:t>
            </a:r>
            <a:r>
              <a:rPr lang="en-US" dirty="0">
                <a:hlinkClick r:id="rId4"/>
              </a:rPr>
              <a:t>https://www.atomicax.com/blog-entry/batchretryable-individual-task-modeled-batch-job-example</a:t>
            </a:r>
            <a:endParaRPr lang="en-US" dirty="0"/>
          </a:p>
          <a:p>
            <a:r>
              <a:rPr lang="en-US" dirty="0"/>
              <a:t>“Classic”: </a:t>
            </a:r>
            <a:r>
              <a:rPr lang="en-US" dirty="0">
                <a:hlinkClick r:id="rId5"/>
              </a:rPr>
              <a:t>https://www.atomicax.com/blog-entry/batchretryable-runbasebatch-class</a:t>
            </a:r>
            <a:endParaRPr lang="en-US" dirty="0"/>
          </a:p>
          <a:p>
            <a:r>
              <a:rPr lang="en-US" dirty="0"/>
              <a:t>Also review Process Automations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5A893B4-0F1D-4256-4D90-901DD38D60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Batch Jobs</a:t>
            </a:r>
          </a:p>
        </p:txBody>
      </p:sp>
    </p:spTree>
    <p:extLst>
      <p:ext uri="{BB962C8B-B14F-4D97-AF65-F5344CB8AC3E}">
        <p14:creationId xmlns:p14="http://schemas.microsoft.com/office/powerpoint/2010/main" val="712694354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544FD55-FAF2-3FDE-D82F-5F9B3049880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sz="3600" dirty="0"/>
              <a:t>Use buf2Buf() for copying the contents of one buffer to another.</a:t>
            </a:r>
          </a:p>
          <a:p>
            <a:r>
              <a:rPr lang="en-US" sz="3600" dirty="0"/>
              <a:t>Apply select firstOnly1 when you expect a single record to optimize performance.</a:t>
            </a:r>
          </a:p>
          <a:p>
            <a:r>
              <a:rPr lang="en-US" sz="3600" dirty="0"/>
              <a:t>Use Views rather than doing complex joins in a query statement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57853A1-AD41-E5ED-8A85-FE1BD67F1D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Misc</a:t>
            </a:r>
            <a:r>
              <a:rPr lang="en-US" dirty="0"/>
              <a:t> Grab Bag</a:t>
            </a:r>
          </a:p>
        </p:txBody>
      </p:sp>
    </p:spTree>
    <p:extLst>
      <p:ext uri="{BB962C8B-B14F-4D97-AF65-F5344CB8AC3E}">
        <p14:creationId xmlns:p14="http://schemas.microsoft.com/office/powerpoint/2010/main" val="655368516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9782D6-FA84-7D94-CA2F-E308FB9238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6706023-4814-F2E6-1499-0B0ADD075B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676" y="244405"/>
            <a:ext cx="4685637" cy="712249"/>
          </a:xfrm>
        </p:spPr>
        <p:txBody>
          <a:bodyPr/>
          <a:lstStyle/>
          <a:p>
            <a:r>
              <a:rPr lang="en-US"/>
              <a:t>Peter Ramer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800ED4E-068C-DCC5-4B9F-960BE60E34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13677" y="1038245"/>
            <a:ext cx="5504560" cy="4961339"/>
          </a:xfrm>
        </p:spPr>
        <p:txBody>
          <a:bodyPr/>
          <a:lstStyle/>
          <a:p>
            <a:pPr marL="0" indent="0">
              <a:buNone/>
            </a:pPr>
            <a:r>
              <a:rPr lang="en-US" sz="1800"/>
              <a:t>Director of Managed Application Services</a:t>
            </a:r>
          </a:p>
          <a:p>
            <a:pPr marL="0" indent="0">
              <a:buNone/>
            </a:pPr>
            <a:r>
              <a:rPr lang="en-US" sz="1800">
                <a:hlinkClick r:id="rId2"/>
              </a:rPr>
              <a:t>RSM</a:t>
            </a:r>
            <a:endParaRPr lang="en-US" sz="1800"/>
          </a:p>
          <a:p>
            <a:pPr marL="0" indent="0">
              <a:buNone/>
            </a:pPr>
            <a:endParaRPr lang="en-US" sz="1800"/>
          </a:p>
          <a:p>
            <a:pPr marL="0" indent="0" rtl="0" fontAlgn="base">
              <a:spcBef>
                <a:spcPts val="1224"/>
              </a:spcBef>
              <a:spcAft>
                <a:spcPts val="0"/>
              </a:spcAft>
              <a:buNone/>
            </a:pPr>
            <a:r>
              <a:rPr lang="en-US" sz="1200" b="0" i="0" u="none" strike="noStrike">
                <a:solidFill>
                  <a:srgbClr val="3F454F"/>
                </a:solidFill>
                <a:effectLst/>
              </a:rPr>
              <a:t>Email: </a:t>
            </a:r>
            <a:r>
              <a:rPr lang="en-US" sz="1200" b="0" i="0" u="none" strike="noStrike">
                <a:solidFill>
                  <a:srgbClr val="002060"/>
                </a:solidFill>
                <a:effectLst/>
                <a:hlinkClick r:id="rId3"/>
              </a:rPr>
              <a:t>peter.ramer@rsmus.com</a:t>
            </a:r>
            <a:r>
              <a:rPr lang="en-US" sz="1200" b="0" i="0" u="none" strike="noStrike">
                <a:solidFill>
                  <a:srgbClr val="002060"/>
                </a:solidFill>
                <a:effectLst/>
              </a:rPr>
              <a:t> </a:t>
            </a:r>
          </a:p>
          <a:p>
            <a:pPr marL="0" indent="0" rtl="0" fontAlgn="base">
              <a:spcBef>
                <a:spcPts val="1224"/>
              </a:spcBef>
              <a:spcAft>
                <a:spcPts val="0"/>
              </a:spcAft>
              <a:buNone/>
            </a:pPr>
            <a:r>
              <a:rPr lang="en-US" sz="1200" b="0" i="0" u="none" strike="noStrike">
                <a:solidFill>
                  <a:srgbClr val="3F454F"/>
                </a:solidFill>
                <a:effectLst/>
              </a:rPr>
              <a:t>Blog: </a:t>
            </a:r>
            <a:r>
              <a:rPr lang="en-US" sz="1200" b="0" i="0" u="sng" strike="noStrike">
                <a:solidFill>
                  <a:srgbClr val="002060"/>
                </a:solidFill>
                <a:effectLst/>
                <a:hlinkClick r:id="rId4"/>
              </a:rPr>
              <a:t>http://dynamics365musings.com/</a:t>
            </a:r>
            <a:endParaRPr lang="en-US" sz="1200" b="0" i="0" u="sng" strike="noStrike">
              <a:solidFill>
                <a:srgbClr val="002060"/>
              </a:solidFill>
              <a:effectLst/>
            </a:endParaRPr>
          </a:p>
          <a:p>
            <a:pPr marL="0" indent="0" rtl="0" fontAlgn="base">
              <a:spcBef>
                <a:spcPts val="1224"/>
              </a:spcBef>
              <a:spcAft>
                <a:spcPts val="0"/>
              </a:spcAft>
              <a:buNone/>
            </a:pPr>
            <a:r>
              <a:rPr lang="en-US" sz="1200" b="0" i="0" u="sng" strike="noStrike">
                <a:solidFill>
                  <a:srgbClr val="0095C8"/>
                </a:solidFill>
                <a:effectLst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LinkedIn</a:t>
            </a:r>
            <a:r>
              <a:rPr lang="en-US" sz="1200">
                <a:solidFill>
                  <a:srgbClr val="3F454F"/>
                </a:solidFill>
              </a:rPr>
              <a:t> | </a:t>
            </a:r>
            <a:r>
              <a:rPr lang="en-US" sz="1200" b="0" i="0" u="sng" strike="noStrike">
                <a:solidFill>
                  <a:srgbClr val="002060"/>
                </a:solidFill>
                <a:effectLst/>
                <a:hlinkClick r:id="rId6"/>
              </a:rPr>
              <a:t>Microsoft MVP Profile</a:t>
            </a:r>
            <a:endParaRPr lang="en-US" sz="1200" b="0" i="0" u="none" strike="noStrike">
              <a:solidFill>
                <a:srgbClr val="3F454F"/>
              </a:solidFill>
              <a:effectLst/>
            </a:endParaRPr>
          </a:p>
          <a:p>
            <a:pPr marL="0" indent="0" rtl="0">
              <a:spcBef>
                <a:spcPts val="1224"/>
              </a:spcBef>
              <a:spcAft>
                <a:spcPts val="0"/>
              </a:spcAft>
              <a:buNone/>
            </a:pPr>
            <a:endParaRPr lang="en-US" sz="1200" b="0" i="0" u="none" strike="noStrike">
              <a:solidFill>
                <a:srgbClr val="3F454F"/>
              </a:solidFill>
              <a:effectLst/>
            </a:endParaRPr>
          </a:p>
          <a:p>
            <a:pPr marL="0" indent="0" rtl="0">
              <a:spcBef>
                <a:spcPts val="1224"/>
              </a:spcBef>
              <a:spcAft>
                <a:spcPts val="0"/>
              </a:spcAft>
              <a:buNone/>
            </a:pPr>
            <a:r>
              <a:rPr lang="en-US" sz="1200" b="0" i="0" u="none" strike="noStrike">
                <a:solidFill>
                  <a:srgbClr val="3F454F"/>
                </a:solidFill>
                <a:effectLst/>
              </a:rPr>
              <a:t>Background:</a:t>
            </a:r>
            <a:endParaRPr lang="en-US" sz="1200" b="0">
              <a:effectLst/>
            </a:endParaRPr>
          </a:p>
          <a:p>
            <a:pPr rtl="0" fontAlgn="base">
              <a:spcBef>
                <a:spcPts val="1224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b="0" i="0" u="none" strike="noStrike">
                <a:solidFill>
                  <a:srgbClr val="3F454F"/>
                </a:solidFill>
                <a:effectLst/>
              </a:rPr>
              <a:t>Awarded Microsoft MVP in Business Applications </a:t>
            </a:r>
            <a:r>
              <a:rPr lang="en-US" sz="1200">
                <a:solidFill>
                  <a:srgbClr val="3F454F"/>
                </a:solidFill>
              </a:rPr>
              <a:t>since 2022</a:t>
            </a:r>
            <a:endParaRPr lang="en-US" sz="1200" b="0" i="0" u="none" strike="noStrike">
              <a:solidFill>
                <a:srgbClr val="3F454F"/>
              </a:solidFill>
              <a:effectLst/>
            </a:endParaRPr>
          </a:p>
          <a:p>
            <a:pPr rtl="0" fontAlgn="base">
              <a:spcBef>
                <a:spcPts val="1224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b="0" i="0" u="none" strike="noStrike">
                <a:solidFill>
                  <a:srgbClr val="3F454F"/>
                </a:solidFill>
                <a:effectLst/>
              </a:rPr>
              <a:t>Been working with AX since 2006 and D365FO since 2016</a:t>
            </a:r>
          </a:p>
          <a:p>
            <a:pPr rtl="0" fontAlgn="base">
              <a:spcBef>
                <a:spcPts val="1224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b="0" i="0" u="none" strike="noStrike">
                <a:solidFill>
                  <a:srgbClr val="3F454F"/>
                </a:solidFill>
                <a:effectLst/>
              </a:rPr>
              <a:t>Have written code that was then purchased and included into the standard F&amp;O product.</a:t>
            </a:r>
          </a:p>
          <a:p>
            <a:pPr rtl="0" fontAlgn="base">
              <a:spcBef>
                <a:spcPts val="1224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b="0" i="0" u="none" strike="noStrike">
                <a:solidFill>
                  <a:srgbClr val="3F454F"/>
                </a:solidFill>
                <a:effectLst/>
              </a:rPr>
              <a:t>Have a </a:t>
            </a:r>
            <a:r>
              <a:rPr lang="en-US" sz="1200">
                <a:solidFill>
                  <a:srgbClr val="3F454F"/>
                </a:solidFill>
              </a:rPr>
              <a:t>blog and YouTube channel that contains lots of technical tutorials.</a:t>
            </a:r>
            <a:endParaRPr lang="en-US" sz="1200" b="0" i="0" u="none" strike="noStrike">
              <a:solidFill>
                <a:srgbClr val="3F454F"/>
              </a:solidFill>
              <a:effectLst/>
            </a:endParaRPr>
          </a:p>
          <a:p>
            <a:pPr marL="0" indent="0">
              <a:buNone/>
            </a:pPr>
            <a:endParaRPr lang="en-US" sz="1800"/>
          </a:p>
        </p:txBody>
      </p:sp>
      <p:pic>
        <p:nvPicPr>
          <p:cNvPr id="11" name="Picture 10" descr="A blue and white rectangular sign with white text&#10;&#10;Description automatically generated">
            <a:extLst>
              <a:ext uri="{FF2B5EF4-FFF2-40B4-BE49-F238E27FC236}">
                <a16:creationId xmlns:a16="http://schemas.microsoft.com/office/drawing/2014/main" id="{638B16F3-E008-202A-B877-369252FD781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36898" y="3738325"/>
            <a:ext cx="1190562" cy="1882749"/>
          </a:xfrm>
          <a:prstGeom prst="rect">
            <a:avLst/>
          </a:prstGeom>
        </p:spPr>
      </p:pic>
      <p:pic>
        <p:nvPicPr>
          <p:cNvPr id="3" name="Picture 2" descr="A person in a suit smiling&#10;&#10;Description automatically generated">
            <a:extLst>
              <a:ext uri="{FF2B5EF4-FFF2-40B4-BE49-F238E27FC236}">
                <a16:creationId xmlns:a16="http://schemas.microsoft.com/office/drawing/2014/main" id="{50F77593-6654-AD4F-8581-2F2B4AD87F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62877" y="1226781"/>
            <a:ext cx="3763077" cy="4052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901525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A9AF1B0-4DAB-4458-0669-0DCD524BE8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637" y="1935162"/>
            <a:ext cx="6077634" cy="1351952"/>
          </a:xfrm>
          <a:ln>
            <a:noFill/>
          </a:ln>
        </p:spPr>
        <p:txBody>
          <a:bodyPr/>
          <a:lstStyle>
            <a:lvl1pPr>
              <a:defRPr sz="4400"/>
            </a:lvl1pPr>
          </a:lstStyle>
          <a:p>
            <a:r>
              <a:rPr lang="en-US" b="1">
                <a:solidFill>
                  <a:srgbClr val="1E275C"/>
                </a:solidFill>
              </a:rPr>
              <a:t>D365FO.Tools</a:t>
            </a:r>
          </a:p>
        </p:txBody>
      </p:sp>
    </p:spTree>
    <p:extLst>
      <p:ext uri="{BB962C8B-B14F-4D97-AF65-F5344CB8AC3E}">
        <p14:creationId xmlns:p14="http://schemas.microsoft.com/office/powerpoint/2010/main" val="3261832560"/>
      </p:ext>
    </p:extLst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E27D49-9A77-4376-9394-41FD635713D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/>
              <a:t>PowerShell module to handle the different management tasks during a Dynamics 365 Finance &amp; Operations</a:t>
            </a:r>
          </a:p>
          <a:p>
            <a:r>
              <a:rPr lang="en-US"/>
              <a:t>Install-Module -Name d365fo.tools</a:t>
            </a:r>
          </a:p>
          <a:p>
            <a:r>
              <a:rPr lang="en-US"/>
              <a:t>Update-Module -name d365fo.tools</a:t>
            </a:r>
          </a:p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71F52C-9E57-9D8F-D533-4F88A1E1B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D365FO.Tools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3B11155-E39A-4AF1-A47F-34951DF6F2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766" y="3497262"/>
            <a:ext cx="8334100" cy="1253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547831"/>
      </p:ext>
    </p:extLst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AAD14C-24E2-4DD1-A90D-310325AA074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/>
              <a:t>Stop-D365Environment -All</a:t>
            </a:r>
          </a:p>
          <a:p>
            <a:r>
              <a:rPr lang="en-US"/>
              <a:t>Stop-D365Environment -</a:t>
            </a:r>
            <a:r>
              <a:rPr lang="en-US" err="1"/>
              <a:t>Aos</a:t>
            </a:r>
            <a:r>
              <a:rPr lang="en-US"/>
              <a:t> -Batch</a:t>
            </a:r>
          </a:p>
          <a:p>
            <a:r>
              <a:rPr lang="en-US"/>
              <a:t>Stop-D365Environment -</a:t>
            </a:r>
            <a:r>
              <a:rPr lang="en-US" err="1"/>
              <a:t>FinancialReporter</a:t>
            </a:r>
            <a:r>
              <a:rPr lang="en-US"/>
              <a:t> -DMF</a:t>
            </a:r>
          </a:p>
          <a:p>
            <a:r>
              <a:rPr lang="en-US"/>
              <a:t>Stop-D365Environment -All -Kill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C2BEE2-37F0-CB8E-937A-FAF4BA396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Stop An Environment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8561DB1-10E0-C7F8-9FF3-36655FBCCD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433" y="3401604"/>
            <a:ext cx="8343814" cy="161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886430"/>
      </p:ext>
    </p:extLst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5DF43E-2CC7-46D0-BBC5-5C5AE445CC9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/>
              <a:t>Start-D365Environment -</a:t>
            </a:r>
            <a:r>
              <a:rPr lang="en-US" err="1"/>
              <a:t>ShowOriginalProgress</a:t>
            </a:r>
            <a:endParaRPr lang="en-US"/>
          </a:p>
          <a:p>
            <a:r>
              <a:rPr lang="en-US"/>
              <a:t>Start-D365Environment -All</a:t>
            </a:r>
          </a:p>
          <a:p>
            <a:r>
              <a:rPr lang="en-US"/>
              <a:t>Start-D365Environment -</a:t>
            </a:r>
            <a:r>
              <a:rPr lang="en-US" err="1"/>
              <a:t>Aos</a:t>
            </a:r>
            <a:r>
              <a:rPr lang="en-US"/>
              <a:t> -Batch</a:t>
            </a:r>
          </a:p>
          <a:p>
            <a:r>
              <a:rPr lang="en-US"/>
              <a:t>Start-D365Environment -</a:t>
            </a:r>
            <a:r>
              <a:rPr lang="en-US" err="1"/>
              <a:t>FinancialReporter</a:t>
            </a:r>
            <a:r>
              <a:rPr lang="en-US"/>
              <a:t> -DMF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708718-FCB4-4187-CBE9-73AB9CAB3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Start An Environment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A545391-B68A-820D-491B-FB9E3B3D71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597" y="4145762"/>
            <a:ext cx="8343814" cy="1583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227590"/>
      </p:ext>
    </p:extLst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090AB7-1246-40D9-A6D9-504C9D1D861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/>
              <a:t>Restart-D365Environment -All -</a:t>
            </a:r>
            <a:r>
              <a:rPr lang="en-US" err="1"/>
              <a:t>ShowOriginalProgress</a:t>
            </a:r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72E5B1-4A5E-FED3-65F5-E787CEE0B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Restart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D95AE00-9183-DC14-2873-CE682C6819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704" y="1991870"/>
            <a:ext cx="7729853" cy="4076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375112"/>
      </p:ext>
    </p:extLst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120E93-AFAD-4534-87F7-A03BD9CB223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/>
              <a:t>Set-D365Admin "claire@contoso.com"</a:t>
            </a:r>
          </a:p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0C3147-D15D-032E-BE80-38102AFE68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(Re)Set D365FO Admin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E5BCB18-16B9-BFA8-89E1-2EA1640B17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110" y="2870009"/>
            <a:ext cx="8304960" cy="54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102792"/>
      </p:ext>
    </p:extLst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567E00-1EDA-4B00-9603-D9C50D265BD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/>
              <a:t>Invoke-D365LcsDatabaseExport -</a:t>
            </a:r>
            <a:r>
              <a:rPr lang="en-US" err="1"/>
              <a:t>ProjectId</a:t>
            </a:r>
            <a:r>
              <a:rPr lang="en-US"/>
              <a:t> 123456789 -</a:t>
            </a:r>
            <a:r>
              <a:rPr lang="en-US" err="1"/>
              <a:t>SourceEnvironmentId</a:t>
            </a:r>
            <a:r>
              <a:rPr lang="en-US"/>
              <a:t> "958ae597-f089-4811-abbd-c1190917eaae" -</a:t>
            </a:r>
            <a:r>
              <a:rPr lang="en-US" err="1"/>
              <a:t>BackupName</a:t>
            </a:r>
            <a:r>
              <a:rPr lang="en-US"/>
              <a:t> "</a:t>
            </a:r>
            <a:r>
              <a:rPr lang="en-US" err="1"/>
              <a:t>BackupViaApi</a:t>
            </a:r>
            <a:r>
              <a:rPr lang="en-US"/>
              <a:t>" -</a:t>
            </a:r>
            <a:r>
              <a:rPr lang="en-US" err="1"/>
              <a:t>BearerToken</a:t>
            </a:r>
            <a:r>
              <a:rPr lang="en-US"/>
              <a:t> "</a:t>
            </a:r>
            <a:r>
              <a:rPr lang="en-US" err="1"/>
              <a:t>JldjfafLJdfjlfsalfd</a:t>
            </a:r>
            <a:r>
              <a:rPr lang="en-US"/>
              <a:t>..." -</a:t>
            </a:r>
            <a:r>
              <a:rPr lang="en-US" err="1"/>
              <a:t>LcsApiUri</a:t>
            </a:r>
            <a:r>
              <a:rPr lang="en-US"/>
              <a:t> "https://lcsapi.lcs.dynamics.com"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812A43-9224-D5F2-A388-9588ADC727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Export Database from Sandbox</a:t>
            </a:r>
          </a:p>
        </p:txBody>
      </p:sp>
    </p:spTree>
    <p:extLst>
      <p:ext uri="{BB962C8B-B14F-4D97-AF65-F5344CB8AC3E}">
        <p14:creationId xmlns:p14="http://schemas.microsoft.com/office/powerpoint/2010/main" val="759989566"/>
      </p:ext>
    </p:extLst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9F576B-2A12-41FE-BBA2-B90E1C01183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/>
              <a:t>Invoke-D365LcsDatabaseRefresh -</a:t>
            </a:r>
            <a:r>
              <a:rPr lang="en-US" err="1"/>
              <a:t>ProjectId</a:t>
            </a:r>
            <a:r>
              <a:rPr lang="en-US"/>
              <a:t> 123456789 -</a:t>
            </a:r>
            <a:r>
              <a:rPr lang="en-US" err="1"/>
              <a:t>SourceEnvironmentId</a:t>
            </a:r>
            <a:r>
              <a:rPr lang="en-US"/>
              <a:t> "958ae597-f089-4811-abbd-c1190917eaae" -</a:t>
            </a:r>
            <a:r>
              <a:rPr lang="en-US" err="1"/>
              <a:t>TargetEnvironmentId</a:t>
            </a:r>
            <a:r>
              <a:rPr lang="en-US"/>
              <a:t> "13cc7700-c13b-4ea3-81cd-2d26fa72ec5e" -</a:t>
            </a:r>
            <a:r>
              <a:rPr lang="en-US" err="1"/>
              <a:t>BearerToken</a:t>
            </a:r>
            <a:r>
              <a:rPr lang="en-US"/>
              <a:t> "</a:t>
            </a:r>
            <a:r>
              <a:rPr lang="en-US" err="1"/>
              <a:t>JldjfafLJdfjlfsalfd</a:t>
            </a:r>
            <a:r>
              <a:rPr lang="en-US"/>
              <a:t>..." -</a:t>
            </a:r>
            <a:r>
              <a:rPr lang="en-US" err="1"/>
              <a:t>LcsApiUri</a:t>
            </a:r>
            <a:r>
              <a:rPr lang="en-US"/>
              <a:t> "https://lcsapi.lcs.dynamics.com"</a:t>
            </a:r>
          </a:p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2347A3-AA39-E2F2-D646-036DFC2C5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Refresh Database (Prod To Sandbox)</a:t>
            </a:r>
          </a:p>
        </p:txBody>
      </p:sp>
    </p:spTree>
    <p:extLst>
      <p:ext uri="{BB962C8B-B14F-4D97-AF65-F5344CB8AC3E}">
        <p14:creationId xmlns:p14="http://schemas.microsoft.com/office/powerpoint/2010/main" val="753473605"/>
      </p:ext>
    </p:extLst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9BD282-5EAD-45CD-80CF-F7C37AFDEE3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Invoke-D365DbSyncModule -Module "MyModel1"</a:t>
            </a:r>
          </a:p>
          <a:p>
            <a:r>
              <a:rPr lang="en-US" dirty="0"/>
              <a:t>Invoke-D365DbSyncModule -Module "MyModel1","MyModel2"</a:t>
            </a:r>
          </a:p>
          <a:p>
            <a:r>
              <a:rPr lang="en-US" dirty="0"/>
              <a:t>Get-D365Module -Name "</a:t>
            </a:r>
            <a:r>
              <a:rPr lang="en-US" dirty="0" err="1"/>
              <a:t>MyModel</a:t>
            </a:r>
            <a:r>
              <a:rPr lang="en-US" dirty="0"/>
              <a:t>*" | Invoke-D365DbSyncModule</a:t>
            </a: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177035-CD6A-06E3-5250-7367C0EF2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Sync Database for Module(s)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C143B75-11FE-7C01-F2CD-ED0049DDA6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300" y="3121913"/>
            <a:ext cx="8334100" cy="534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462585"/>
      </p:ext>
    </p:extLst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124374-754E-4FCB-9252-82CA80ECE28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/>
              <a:t>Invoke-D365DBSyncPartial -</a:t>
            </a:r>
            <a:r>
              <a:rPr lang="en-US" err="1"/>
              <a:t>SyncList</a:t>
            </a:r>
            <a:r>
              <a:rPr lang="en-US"/>
              <a:t> "</a:t>
            </a:r>
            <a:r>
              <a:rPr lang="en-US" err="1"/>
              <a:t>CustCustomerEntity</a:t>
            </a:r>
            <a:r>
              <a:rPr lang="en-US"/>
              <a:t>","</a:t>
            </a:r>
            <a:r>
              <a:rPr lang="en-US" err="1"/>
              <a:t>SalesTable</a:t>
            </a:r>
            <a:r>
              <a:rPr lang="en-US"/>
              <a:t>"</a:t>
            </a:r>
          </a:p>
          <a:p>
            <a:r>
              <a:rPr lang="en-US"/>
              <a:t>Invoke-D365DBSyncPartial -</a:t>
            </a:r>
            <a:r>
              <a:rPr lang="en-US" err="1"/>
              <a:t>SyncList</a:t>
            </a:r>
            <a:r>
              <a:rPr lang="en-US"/>
              <a:t> "</a:t>
            </a:r>
            <a:r>
              <a:rPr lang="en-US" err="1"/>
              <a:t>CustCustomerEntity</a:t>
            </a:r>
            <a:r>
              <a:rPr lang="en-US"/>
              <a:t>","</a:t>
            </a:r>
            <a:r>
              <a:rPr lang="en-US" err="1"/>
              <a:t>SalesTable</a:t>
            </a:r>
            <a:r>
              <a:rPr lang="en-US"/>
              <a:t>" -Verbose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287A3A-3368-E64E-0D1A-7F0EE2AD8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Partial DB Sync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0E8445F-858E-5BE8-98A3-B5DE6F9B5E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178" y="3117435"/>
            <a:ext cx="8343814" cy="54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018074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ECE6F4F-34A7-9B1E-CBDE-E2584E87A26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74041" y="1672535"/>
            <a:ext cx="7844496" cy="4632253"/>
          </a:xfrm>
        </p:spPr>
        <p:txBody>
          <a:bodyPr vert="horz" wrap="square" lIns="146304" tIns="91440" rIns="146304" bIns="91440" rtlCol="0" anchor="t">
            <a:noAutofit/>
          </a:bodyPr>
          <a:lstStyle/>
          <a:p>
            <a:pPr marL="290830" indent="-290830"/>
            <a:r>
              <a:rPr lang="en-US" sz="2400">
                <a:solidFill>
                  <a:srgbClr val="3F454F"/>
                </a:solidFill>
                <a:latin typeface="Poppins"/>
                <a:ea typeface="Verdana"/>
                <a:cs typeface="Poppins"/>
              </a:rPr>
              <a:t>Coding Tips</a:t>
            </a:r>
            <a:endParaRPr lang="en-US">
              <a:ea typeface="Verdana"/>
            </a:endParaRPr>
          </a:p>
          <a:p>
            <a:pPr marL="290830" indent="-290830"/>
            <a:r>
              <a:rPr lang="en-US" sz="2400">
                <a:solidFill>
                  <a:srgbClr val="3F454F"/>
                </a:solidFill>
                <a:latin typeface="Poppins"/>
                <a:ea typeface="Verdana"/>
                <a:cs typeface="Poppins"/>
              </a:rPr>
              <a:t>D365FO.Tools </a:t>
            </a:r>
            <a:endParaRPr lang="en-US">
              <a:ea typeface="Verdana"/>
            </a:endParaRPr>
          </a:p>
          <a:p>
            <a:pPr marL="290830" indent="-290830"/>
            <a:r>
              <a:rPr lang="en-US" sz="2400">
                <a:solidFill>
                  <a:srgbClr val="3F454F"/>
                </a:solidFill>
                <a:latin typeface="Poppins"/>
                <a:ea typeface="Verdana"/>
                <a:cs typeface="Poppins"/>
              </a:rPr>
              <a:t>Quality of Life Hacks</a:t>
            </a:r>
            <a:endParaRPr lang="en-US">
              <a:ea typeface="Verdana"/>
            </a:endParaRPr>
          </a:p>
          <a:p>
            <a:pPr marL="290830" indent="-290830"/>
            <a:r>
              <a:rPr lang="en-US" sz="2400">
                <a:solidFill>
                  <a:srgbClr val="3F454F"/>
                </a:solidFill>
                <a:latin typeface="Poppins"/>
                <a:ea typeface="Verdana"/>
                <a:cs typeface="Poppins"/>
              </a:rPr>
              <a:t>Debugging</a:t>
            </a:r>
            <a:endParaRPr lang="en-US">
              <a:ea typeface="Verdana"/>
            </a:endParaRPr>
          </a:p>
          <a:p>
            <a:pPr marL="290830" indent="-290830"/>
            <a:r>
              <a:rPr lang="en-US" sz="2400">
                <a:solidFill>
                  <a:srgbClr val="3F454F"/>
                </a:solidFill>
                <a:latin typeface="Poppins"/>
                <a:ea typeface="Verdana"/>
                <a:cs typeface="Poppins"/>
              </a:rPr>
              <a:t>Visual Studio Hidden</a:t>
            </a:r>
            <a:endParaRPr lang="en-US">
              <a:ea typeface="Verdana"/>
            </a:endParaRPr>
          </a:p>
          <a:p>
            <a:pPr marL="290830" indent="-290830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4227912242"/>
      </p:ext>
    </p:extLst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0D6371-F21A-41EC-8044-1E87FDB7233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/>
              <a:t>Invoke-D365DBSync</a:t>
            </a:r>
          </a:p>
          <a:p>
            <a:r>
              <a:rPr lang="en-US"/>
              <a:t>Invoke-D365DBSync -Verbose</a:t>
            </a:r>
          </a:p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79D2E7-4781-479A-8592-A56A212E4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DB Sync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EB8339B-9D74-697B-8C1C-0C018AD669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137" y="2392362"/>
            <a:ext cx="5901008" cy="4341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146026"/>
      </p:ext>
    </p:extLst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BAAEFE-08FE-4C99-8553-25480A8ADE5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/>
              <a:t>Install-D365SupportingSoftware -Name </a:t>
            </a:r>
            <a:r>
              <a:rPr lang="en-US" err="1"/>
              <a:t>vscode</a:t>
            </a:r>
            <a:endParaRPr lang="en-US"/>
          </a:p>
          <a:p>
            <a:r>
              <a:rPr lang="en-US"/>
              <a:t>Install-D365SupportingSoftware -Name "</a:t>
            </a:r>
            <a:r>
              <a:rPr lang="en-US" err="1"/>
              <a:t>vscode</a:t>
            </a:r>
            <a:r>
              <a:rPr lang="en-US"/>
              <a:t>","fiddler"</a:t>
            </a:r>
          </a:p>
          <a:p>
            <a:r>
              <a:rPr lang="en-US"/>
              <a:t>Install-D365SupportingSoftware -Name </a:t>
            </a:r>
            <a:r>
              <a:rPr lang="en-US" err="1"/>
              <a:t>googlechrome</a:t>
            </a:r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F0D679-F128-8A46-8B3E-778B1BF3E1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Install Supporting Software	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A2BC5C1-60E9-2615-7E55-C7DA0113E0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337" y="2735262"/>
            <a:ext cx="5551802" cy="4084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659436"/>
      </p:ext>
    </p:extLst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BF93AB-AA76-4A1E-A262-B6AEC4F4DDC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/>
              <a:t>Get-D365Url</a:t>
            </a:r>
          </a:p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35F030-764C-4969-76AF-3CA189FD4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Getting Environment URL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6E56357-0316-F718-6F9B-B8BF5D58DB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183" y="2496155"/>
            <a:ext cx="8353527" cy="1243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908239"/>
      </p:ext>
    </p:extLst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F8A780F-2483-449A-9300-99DA9265B68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sz="2400"/>
              <a:t>Get-D365AOTObject -Name *flush* -</a:t>
            </a:r>
            <a:r>
              <a:rPr lang="en-US" sz="2400" err="1"/>
              <a:t>ObjectType</a:t>
            </a:r>
            <a:r>
              <a:rPr lang="en-US" sz="2400"/>
              <a:t> </a:t>
            </a:r>
            <a:r>
              <a:rPr lang="en-US" sz="2400" err="1"/>
              <a:t>AxClass</a:t>
            </a:r>
            <a:r>
              <a:rPr lang="en-US" sz="2400"/>
              <a:t> -Path "C:\AOSService\PackagesLocalDirectory\ApplicationFoundation"</a:t>
            </a:r>
          </a:p>
          <a:p>
            <a:r>
              <a:rPr lang="en-US" sz="2400"/>
              <a:t>Get-D365AOTObject -Name *flush* -</a:t>
            </a:r>
            <a:r>
              <a:rPr lang="en-US" sz="2400" err="1"/>
              <a:t>ObjectType</a:t>
            </a:r>
            <a:r>
              <a:rPr lang="en-US" sz="2400"/>
              <a:t> </a:t>
            </a:r>
            <a:r>
              <a:rPr lang="en-US" sz="2400" err="1"/>
              <a:t>AxClass</a:t>
            </a:r>
            <a:r>
              <a:rPr lang="en-US" sz="2400"/>
              <a:t> -</a:t>
            </a:r>
            <a:r>
              <a:rPr lang="en-US" sz="2400" err="1"/>
              <a:t>IncludePath</a:t>
            </a:r>
            <a:r>
              <a:rPr lang="en-US" sz="2400"/>
              <a:t> -Path "C:\AOSService\PackagesLocalDirectory\ApplicationFoundation"</a:t>
            </a:r>
          </a:p>
          <a:p>
            <a:r>
              <a:rPr lang="en-US" sz="2400"/>
              <a:t>Get-D365InstalledPackage -Name Application* | Get-D365AOTObject -Name *flush* -</a:t>
            </a:r>
            <a:r>
              <a:rPr lang="en-US" sz="2400" err="1"/>
              <a:t>ObjectType</a:t>
            </a:r>
            <a:r>
              <a:rPr lang="en-US" sz="2400"/>
              <a:t> </a:t>
            </a:r>
            <a:r>
              <a:rPr lang="en-US" sz="2400" err="1"/>
              <a:t>AxClass</a:t>
            </a:r>
            <a:endParaRPr lang="en-US" sz="2400"/>
          </a:p>
          <a:p>
            <a:r>
              <a:rPr lang="en-US" sz="2400"/>
              <a:t>Get-D365AOTObject -Path "C:\AOSService\PackagesLocalDirectory\*" -Name *flush* -</a:t>
            </a:r>
            <a:r>
              <a:rPr lang="en-US" sz="2400" err="1"/>
              <a:t>ObjectType</a:t>
            </a:r>
            <a:r>
              <a:rPr lang="en-US" sz="2400"/>
              <a:t> </a:t>
            </a:r>
            <a:r>
              <a:rPr lang="en-US" sz="2400" err="1"/>
              <a:t>AxClass</a:t>
            </a:r>
            <a:r>
              <a:rPr lang="en-US" sz="2400"/>
              <a:t> -</a:t>
            </a:r>
            <a:r>
              <a:rPr lang="en-US" sz="2400" err="1"/>
              <a:t>SearchInPackages</a:t>
            </a:r>
            <a:endParaRPr lang="en-US" sz="240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0A8006B-BD88-007D-794D-C21E5862D5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Searching for an AOT Object</a:t>
            </a:r>
          </a:p>
        </p:txBody>
      </p:sp>
    </p:spTree>
    <p:extLst>
      <p:ext uri="{BB962C8B-B14F-4D97-AF65-F5344CB8AC3E}">
        <p14:creationId xmlns:p14="http://schemas.microsoft.com/office/powerpoint/2010/main" val="2408192717"/>
      </p:ext>
    </p:extLst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506ADDA-823D-1F29-2605-BA59A63BC2E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/>
              <a:t>Enable-D365MaintenanceMode -</a:t>
            </a:r>
            <a:r>
              <a:rPr lang="en-US" err="1"/>
              <a:t>ShowOriginalProgress</a:t>
            </a:r>
            <a:endParaRPr lang="en-US"/>
          </a:p>
          <a:p>
            <a:r>
              <a:rPr lang="en-US"/>
              <a:t>Disable-D365MaintenanceMode -</a:t>
            </a:r>
            <a:r>
              <a:rPr lang="en-US" err="1"/>
              <a:t>ShowOriginalProgress</a:t>
            </a:r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1C6B803-AFCA-3F2A-4ABD-A30EC7A5A8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Maintenance Mode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533CBDD-6E22-935E-1644-157CE7746E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972" y="2306516"/>
            <a:ext cx="8343814" cy="3904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544815"/>
      </p:ext>
    </p:extLst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F82B92-2141-4F58-B0EF-2DADC3D23EC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/>
              <a:t>Invoke-D365InstallSqlPackage</a:t>
            </a:r>
          </a:p>
          <a:p>
            <a:r>
              <a:rPr lang="en-US"/>
              <a:t>Import-D365Bacpac -ImportModeTier1 -</a:t>
            </a:r>
            <a:r>
              <a:rPr lang="en-US" err="1"/>
              <a:t>BacpacFile</a:t>
            </a:r>
            <a:r>
              <a:rPr lang="en-US"/>
              <a:t> "C:\temp\uat.bacpac" -</a:t>
            </a:r>
            <a:r>
              <a:rPr lang="en-US" err="1"/>
              <a:t>NewDatabaseName</a:t>
            </a:r>
            <a:r>
              <a:rPr lang="en-US"/>
              <a:t> "</a:t>
            </a:r>
            <a:r>
              <a:rPr lang="en-US" err="1"/>
              <a:t>ImportedDatabase_YYYYMMDD</a:t>
            </a:r>
            <a:r>
              <a:rPr lang="en-US"/>
              <a:t>"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6274DE-C22F-1296-FF7C-4571EBFA90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Import Database into Dev (T1)</a:t>
            </a:r>
          </a:p>
        </p:txBody>
      </p:sp>
    </p:spTree>
    <p:extLst>
      <p:ext uri="{BB962C8B-B14F-4D97-AF65-F5344CB8AC3E}">
        <p14:creationId xmlns:p14="http://schemas.microsoft.com/office/powerpoint/2010/main" val="1700647501"/>
      </p:ext>
    </p:extLst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454165-A8E0-4311-850D-BEA40AF187B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/>
              <a:t>New-D365Bacpac -ExportModeTier1 -</a:t>
            </a:r>
            <a:r>
              <a:rPr lang="en-US" err="1"/>
              <a:t>BackupDirectory</a:t>
            </a:r>
            <a:r>
              <a:rPr lang="en-US"/>
              <a:t> c:\Temp\backup\ -</a:t>
            </a:r>
            <a:r>
              <a:rPr lang="en-US" err="1"/>
              <a:t>NewDatabaseName</a:t>
            </a:r>
            <a:r>
              <a:rPr lang="en-US"/>
              <a:t> Testing1 -</a:t>
            </a:r>
            <a:r>
              <a:rPr lang="en-US" err="1"/>
              <a:t>BacpacFile</a:t>
            </a:r>
            <a:r>
              <a:rPr lang="en-US"/>
              <a:t> "C:\Temp\Bacpac\Testing1.bacpac"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9F1670-772D-CE66-76E1-780B3826F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Export Database from Dev (T1)</a:t>
            </a:r>
          </a:p>
        </p:txBody>
      </p:sp>
    </p:spTree>
    <p:extLst>
      <p:ext uri="{BB962C8B-B14F-4D97-AF65-F5344CB8AC3E}">
        <p14:creationId xmlns:p14="http://schemas.microsoft.com/office/powerpoint/2010/main" val="3303469703"/>
      </p:ext>
    </p:extLst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A9AF1B0-4DAB-4458-0669-0DCD524BE8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637" y="1935162"/>
            <a:ext cx="6077634" cy="1351952"/>
          </a:xfrm>
          <a:ln>
            <a:noFill/>
          </a:ln>
        </p:spPr>
        <p:txBody>
          <a:bodyPr/>
          <a:lstStyle>
            <a:lvl1pPr>
              <a:defRPr sz="4400"/>
            </a:lvl1pPr>
          </a:lstStyle>
          <a:p>
            <a:r>
              <a:rPr lang="en-US" b="1">
                <a:solidFill>
                  <a:srgbClr val="1E275C"/>
                </a:solidFill>
              </a:rPr>
              <a:t>Quality Of Life</a:t>
            </a:r>
          </a:p>
        </p:txBody>
      </p:sp>
    </p:spTree>
    <p:extLst>
      <p:ext uri="{BB962C8B-B14F-4D97-AF65-F5344CB8AC3E}">
        <p14:creationId xmlns:p14="http://schemas.microsoft.com/office/powerpoint/2010/main" val="3183022548"/>
      </p:ext>
    </p:extLst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0C98B9-48D5-2465-A85E-339A7E769D0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 vert="horz" wrap="square" lIns="93260" tIns="46630" rIns="93260" bIns="46630" rtlCol="0" anchor="t">
            <a:noAutofit/>
          </a:bodyPr>
          <a:lstStyle/>
          <a:p>
            <a:r>
              <a:rPr lang="en-US">
                <a:latin typeface="Poppins"/>
                <a:cs typeface="Poppins"/>
                <a:hlinkClick r:id="rId2"/>
              </a:rPr>
              <a:t>https://learn.microsoft.com/en-us/dynamics365/fin-ops-core/fin-ops/get-started/grid-capabilities</a:t>
            </a:r>
            <a:endParaRPr lang="en-US">
              <a:latin typeface="Poppins"/>
              <a:cs typeface="Poppins"/>
            </a:endParaRPr>
          </a:p>
          <a:p>
            <a:r>
              <a:rPr lang="en-US">
                <a:latin typeface="Poppins"/>
                <a:cs typeface="Poppins"/>
              </a:rPr>
              <a:t>Just copy and paste.</a:t>
            </a:r>
          </a:p>
          <a:p>
            <a:r>
              <a:rPr lang="en-US">
                <a:latin typeface="Poppins"/>
                <a:cs typeface="Poppins"/>
              </a:rPr>
              <a:t>Plus, lots of other features (Enabled in Feature Management)</a:t>
            </a:r>
            <a:endParaRPr lang="en-US"/>
          </a:p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2F59453-AE3C-03C6-3649-3437DCC01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Poppins"/>
                <a:cs typeface="Poppins"/>
              </a:rPr>
              <a:t>Copy data from excel to D365 grid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846560"/>
      </p:ext>
    </p:extLst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F9043B-3C9B-419F-FA0A-05D50F4A267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 vert="horz" wrap="square" lIns="93260" tIns="46630" rIns="93260" bIns="46630" rtlCol="0" anchor="t">
            <a:noAutofit/>
          </a:bodyPr>
          <a:lstStyle/>
          <a:p>
            <a:r>
              <a:rPr lang="en-US">
                <a:latin typeface="Poppins"/>
                <a:cs typeface="Poppins"/>
                <a:hlinkClick r:id="rId2"/>
              </a:rPr>
              <a:t>https://dynamics365musings.com/d365-table-browser/</a:t>
            </a:r>
            <a:endParaRPr lang="en-US">
              <a:latin typeface="Poppins"/>
              <a:cs typeface="Poppins"/>
            </a:endParaRPr>
          </a:p>
          <a:p>
            <a:r>
              <a:rPr lang="en-US"/>
              <a:t>https://</a:t>
            </a:r>
            <a:r>
              <a:rPr lang="en-US" b="1"/>
              <a:t>&lt;environmentURL&gt;</a:t>
            </a:r>
            <a:r>
              <a:rPr lang="en-US"/>
              <a:t>/?mi=SysTableBrowser&amp;tablename=</a:t>
            </a:r>
            <a:r>
              <a:rPr lang="en-US" b="1"/>
              <a:t>&lt;tablename&gt;</a:t>
            </a:r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E77E862-6379-4DA8-C1A9-71CB2C4059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Poppins"/>
                <a:cs typeface="Poppins"/>
              </a:rPr>
              <a:t>Table Browser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588074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A9AF1B0-4DAB-4458-0669-0DCD524BE8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637" y="1935162"/>
            <a:ext cx="6077634" cy="1351952"/>
          </a:xfrm>
          <a:ln>
            <a:noFill/>
          </a:ln>
        </p:spPr>
        <p:txBody>
          <a:bodyPr/>
          <a:lstStyle>
            <a:lvl1pPr>
              <a:defRPr sz="4400"/>
            </a:lvl1pPr>
          </a:lstStyle>
          <a:p>
            <a:r>
              <a:rPr lang="en-US" b="1">
                <a:solidFill>
                  <a:srgbClr val="1E275C"/>
                </a:solidFill>
              </a:rPr>
              <a:t>Coding Tips</a:t>
            </a:r>
          </a:p>
        </p:txBody>
      </p:sp>
    </p:spTree>
    <p:extLst>
      <p:ext uri="{BB962C8B-B14F-4D97-AF65-F5344CB8AC3E}">
        <p14:creationId xmlns:p14="http://schemas.microsoft.com/office/powerpoint/2010/main" val="3688446122"/>
      </p:ext>
    </p:extLst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C66B12A-53EB-E82F-605F-FC7D5984E9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Poppins"/>
                <a:cs typeface="Poppins"/>
              </a:rPr>
              <a:t>Run Visual Studio as Admin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C7818A9-D8AA-44DB-AFCE-264184E6436B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0" y="1119188"/>
            <a:ext cx="11503025" cy="5240337"/>
          </a:xfrm>
        </p:spPr>
        <p:txBody>
          <a:bodyPr/>
          <a:lstStyle/>
          <a:p>
            <a:r>
              <a:rPr lang="en-US"/>
              <a:t>Start</a:t>
            </a:r>
          </a:p>
          <a:p>
            <a:r>
              <a:rPr lang="en-US"/>
              <a:t>Search for Visual Studio 2017</a:t>
            </a:r>
          </a:p>
          <a:p>
            <a:r>
              <a:rPr lang="en-US"/>
              <a:t>Right click &gt; Open file location</a:t>
            </a:r>
          </a:p>
          <a:p>
            <a:r>
              <a:rPr lang="en-US"/>
              <a:t>Find icon, right click &gt; Properties &gt; Advanced</a:t>
            </a:r>
          </a:p>
          <a:p>
            <a:r>
              <a:rPr lang="en-US"/>
              <a:t>Check “Run As Administrator”</a:t>
            </a:r>
          </a:p>
          <a:p>
            <a:endParaRPr lang="en-US"/>
          </a:p>
        </p:txBody>
      </p:sp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E3183490-531C-4A3D-9B6E-11FF7A5A1B1A}"/>
              </a:ext>
            </a:extLst>
          </p:cNvPr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4771" y="1642002"/>
            <a:ext cx="3710520" cy="371052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A2EA1-23B3-E601-DB7D-C7409C791FA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21379"/>
      </p:ext>
    </p:extLst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DC1B0AC-7F7A-00D3-872B-30E4A922E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Run SSMS as Admin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C7818A9-D8AA-44DB-AFCE-264184E6436B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0" y="1119188"/>
            <a:ext cx="11503025" cy="5240337"/>
          </a:xfrm>
        </p:spPr>
        <p:txBody>
          <a:bodyPr/>
          <a:lstStyle/>
          <a:p>
            <a:r>
              <a:rPr lang="en-US"/>
              <a:t>Nearly the same as for VS 2017</a:t>
            </a:r>
          </a:p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57A7B2-97F0-4FAB-B7BC-3DE52275D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47057" y="-5545"/>
            <a:ext cx="388536" cy="388536"/>
          </a:xfrm>
          <a:prstGeom prst="rect">
            <a:avLst/>
          </a:prstGeom>
        </p:spPr>
      </p:pic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A085F2A1-0707-4628-B3DE-4C527C9C3969}"/>
              </a:ext>
            </a:extLst>
          </p:cNvPr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2637" y="1782762"/>
            <a:ext cx="3875648" cy="3739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062736"/>
      </p:ext>
    </p:extLst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DC1B0AC-7F7A-00D3-872B-30E4A922E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Poppins"/>
                <a:cs typeface="Poppins"/>
              </a:rPr>
              <a:t>Extend Archive Framework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C7818A9-D8AA-44DB-AFCE-264184E6436B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0" y="1119188"/>
            <a:ext cx="11503025" cy="5240337"/>
          </a:xfr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sz="1800" dirty="0">
                <a:ea typeface="+mn-lt"/>
                <a:cs typeface="+mn-lt"/>
                <a:hlinkClick r:id="rId2"/>
              </a:rPr>
              <a:t>https://learn.microsoft.com/en-us/dynamics365/fin-ops-core/dev-itpro/sysadmin/archive-custom#finance-and-operations-table-names-in-live-history-and-dataverse-managed-data-lake-tables</a:t>
            </a:r>
            <a:r>
              <a:rPr lang="en-US" sz="1800" dirty="0">
                <a:ea typeface="+mn-lt"/>
                <a:cs typeface="+mn-lt"/>
              </a:rPr>
              <a:t> </a:t>
            </a:r>
            <a:endParaRPr lang="en-US" sz="1800"/>
          </a:p>
          <a:p>
            <a:r>
              <a:rPr lang="en-US" sz="1800" dirty="0">
                <a:solidFill>
                  <a:srgbClr val="161616"/>
                </a:solidFill>
                <a:latin typeface="Segoe UI"/>
                <a:cs typeface="Segoe UI"/>
              </a:rPr>
              <a:t>The archival framework supports extensions to include custom table fields and custom tables in supported functional scenarios.</a:t>
            </a:r>
            <a:endParaRPr lang="en-US" sz="1800">
              <a:cs typeface="segoe ui"/>
            </a:endParaRPr>
          </a:p>
          <a:p>
            <a:r>
              <a:rPr lang="en-US" sz="1800" dirty="0">
                <a:solidFill>
                  <a:srgbClr val="161616"/>
                </a:solidFill>
                <a:latin typeface="Segoe UI"/>
                <a:cs typeface="Segoe UI"/>
              </a:rPr>
              <a:t>Custom fields that are added to a standard table must be added to the corresponding history table and the business intelligence (BI) entity.</a:t>
            </a:r>
            <a:endParaRPr lang="en-US" sz="1800">
              <a:solidFill>
                <a:srgbClr val="161616"/>
              </a:solidFill>
              <a:latin typeface="Segoe UI"/>
            </a:endParaRPr>
          </a:p>
          <a:p>
            <a:r>
              <a:rPr lang="en-US" sz="1800" dirty="0">
                <a:solidFill>
                  <a:srgbClr val="161616"/>
                </a:solidFill>
                <a:latin typeface="Segoe UI"/>
                <a:cs typeface="Segoe UI"/>
              </a:rPr>
              <a:t>Extend the </a:t>
            </a:r>
            <a:r>
              <a:rPr lang="en-US" sz="1800" b="1" err="1">
                <a:solidFill>
                  <a:srgbClr val="161616"/>
                </a:solidFill>
                <a:latin typeface="Consolas"/>
                <a:cs typeface="Segoe UI"/>
              </a:rPr>
              <a:t>ArchiveAutomationJobRequestCreator</a:t>
            </a:r>
            <a:r>
              <a:rPr lang="en-US" sz="1800" b="1" dirty="0">
                <a:solidFill>
                  <a:srgbClr val="161616"/>
                </a:solidFill>
                <a:latin typeface="Segoe UI"/>
                <a:cs typeface="Segoe UI"/>
              </a:rPr>
              <a:t> </a:t>
            </a:r>
            <a:r>
              <a:rPr lang="en-US" sz="1800" dirty="0">
                <a:solidFill>
                  <a:srgbClr val="161616"/>
                </a:solidFill>
                <a:latin typeface="Segoe UI"/>
                <a:cs typeface="Segoe UI"/>
              </a:rPr>
              <a:t>class for a scenario to add the new table to archive table chart.</a:t>
            </a:r>
          </a:p>
          <a:p>
            <a:endParaRPr lang="en-US" sz="1200" dirty="0">
              <a:solidFill>
                <a:srgbClr val="161616"/>
              </a:solidFill>
              <a:latin typeface="Segoe UI"/>
            </a:endParaRPr>
          </a:p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57A7B2-97F0-4FAB-B7BC-3DE52275D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47057" y="-5545"/>
            <a:ext cx="388536" cy="388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515433"/>
      </p:ext>
    </p:extLst>
  </p:cSld>
  <p:clrMapOvr>
    <a:masterClrMapping/>
  </p:clrMapOvr>
  <p:transition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F0FB84F-DC95-29B2-C5B7-43952A3B5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Run D365FO.Tools in VS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C7818A9-D8AA-44DB-AFCE-264184E6436B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0" y="1119188"/>
            <a:ext cx="11503025" cy="5240337"/>
          </a:xfrm>
        </p:spPr>
        <p:txBody>
          <a:bodyPr/>
          <a:lstStyle/>
          <a:p>
            <a:r>
              <a:rPr lang="en-US"/>
              <a:t>Run PowerShell from VS</a:t>
            </a:r>
          </a:p>
          <a:p>
            <a:r>
              <a:rPr lang="en-US"/>
              <a:t>Like D365FO.Tools</a:t>
            </a:r>
          </a:p>
          <a:p>
            <a:endParaRPr lang="en-US"/>
          </a:p>
        </p:txBody>
      </p:sp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A52A7536-8AB3-4645-B85F-96B484E23546}"/>
              </a:ext>
            </a:extLst>
          </p:cNvPr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7637" y="1897062"/>
            <a:ext cx="6929721" cy="3897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710626"/>
      </p:ext>
    </p:extLst>
  </p:cSld>
  <p:clrMapOvr>
    <a:masterClrMapping/>
  </p:clrMapOvr>
  <p:transition spd="med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52A7536-8AB3-4645-B85F-96B484E23546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3"/>
          <a:stretch>
            <a:fillRect/>
          </a:stretch>
        </p:blipFill>
        <p:spPr>
          <a:xfrm>
            <a:off x="7150840" y="2595422"/>
            <a:ext cx="5284752" cy="2971054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334508-7E88-4020-91B8-FDF2811C78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47057" y="-10598"/>
            <a:ext cx="388536" cy="388536"/>
          </a:xfrm>
          <a:prstGeom prst="rect">
            <a:avLst/>
          </a:prstGeom>
        </p:spPr>
      </p:pic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A52A7536-8AB3-4645-B85F-96B484E23546}"/>
              </a:ext>
            </a:extLst>
          </p:cNvPr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9872" y="-10598"/>
            <a:ext cx="12485465" cy="7023072"/>
          </a:xfrm>
          <a:prstGeom prst="rect">
            <a:avLst/>
          </a:prstGeom>
        </p:spPr>
      </p:pic>
      <p:sp>
        <p:nvSpPr>
          <p:cNvPr id="3" name="Arrow: Left 2">
            <a:extLst>
              <a:ext uri="{FF2B5EF4-FFF2-40B4-BE49-F238E27FC236}">
                <a16:creationId xmlns:a16="http://schemas.microsoft.com/office/drawing/2014/main" id="{A65CEC1A-135B-9EAD-8651-1B1E66DC3E9E}"/>
              </a:ext>
            </a:extLst>
          </p:cNvPr>
          <p:cNvSpPr/>
          <p:nvPr/>
        </p:nvSpPr>
        <p:spPr>
          <a:xfrm>
            <a:off x="6446630" y="2487878"/>
            <a:ext cx="704210" cy="759436"/>
          </a:xfrm>
          <a:prstGeom prst="leftArrow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6629" tIns="46629" rIns="46629" bIns="46629" numCol="1" spcCol="38100" rtlCol="0" anchor="ctr">
            <a:spAutoFit/>
          </a:bodyPr>
          <a:lstStyle/>
          <a:p>
            <a:pPr defTabSz="932597" hangingPunct="0"/>
            <a:endParaRPr lang="en-US" sz="1836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Arrow: Left 7">
            <a:extLst>
              <a:ext uri="{FF2B5EF4-FFF2-40B4-BE49-F238E27FC236}">
                <a16:creationId xmlns:a16="http://schemas.microsoft.com/office/drawing/2014/main" id="{7D0DBA33-665A-A466-9C59-820A562FC97B}"/>
              </a:ext>
            </a:extLst>
          </p:cNvPr>
          <p:cNvSpPr/>
          <p:nvPr/>
        </p:nvSpPr>
        <p:spPr>
          <a:xfrm>
            <a:off x="5016006" y="5281921"/>
            <a:ext cx="704210" cy="759436"/>
          </a:xfrm>
          <a:prstGeom prst="leftArrow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6629" tIns="46629" rIns="46629" bIns="46629" numCol="1" spcCol="38100" rtlCol="0" anchor="ctr">
            <a:spAutoFit/>
          </a:bodyPr>
          <a:lstStyle/>
          <a:p>
            <a:pPr defTabSz="932597" hangingPunct="0"/>
            <a:endParaRPr lang="en-US" sz="1836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764484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66639D1-86B9-93F0-7D44-83C11366D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Run D365FO.Tools in VS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C7818A9-D8AA-44DB-AFCE-264184E6436B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0" y="1119188"/>
            <a:ext cx="11503025" cy="5240337"/>
          </a:xfrm>
        </p:spPr>
        <p:txBody>
          <a:bodyPr/>
          <a:lstStyle/>
          <a:p>
            <a:r>
              <a:rPr lang="en-US"/>
              <a:t>Run PowerShell from VS</a:t>
            </a:r>
          </a:p>
          <a:p>
            <a:r>
              <a:rPr lang="en-US"/>
              <a:t>Like D365FO.Tools</a:t>
            </a:r>
          </a:p>
          <a:p>
            <a:endParaRPr lang="en-US"/>
          </a:p>
        </p:txBody>
      </p:sp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A52A7536-8AB3-4645-B85F-96B484E23546}"/>
              </a:ext>
            </a:extLst>
          </p:cNvPr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5737" y="1820862"/>
            <a:ext cx="6997455" cy="3936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440429"/>
      </p:ext>
    </p:extLst>
  </p:cSld>
  <p:clrMapOvr>
    <a:masterClrMapping/>
  </p:clrMapOvr>
  <p:transition spd="med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75D08A-88BC-8EC0-FA08-ED519FC7DB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Plus Aliases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3C0AE4-F32B-4859-B4C0-57016D6100DF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0" y="1119188"/>
            <a:ext cx="11503025" cy="5240337"/>
          </a:xfrm>
        </p:spPr>
        <p:txBody>
          <a:bodyPr/>
          <a:lstStyle/>
          <a:p>
            <a:r>
              <a:rPr lang="en-US"/>
              <a:t>Use notepad $profile</a:t>
            </a:r>
          </a:p>
        </p:txBody>
      </p:sp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C46B1AB8-B1CF-45F4-812A-BCF2D97A9F40}"/>
              </a:ext>
            </a:extLst>
          </p:cNvPr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0437" y="1650311"/>
            <a:ext cx="7427718" cy="4178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962560"/>
      </p:ext>
    </p:extLst>
  </p:cSld>
  <p:clrMapOvr>
    <a:masterClrMapping/>
  </p:clrMapOvr>
  <p:transition spd="med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46B1AB8-B1CF-45F4-812A-BCF2D97A9F40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2"/>
          <a:stretch>
            <a:fillRect/>
          </a:stretch>
        </p:blipFill>
        <p:spPr>
          <a:xfrm>
            <a:off x="7150840" y="2595422"/>
            <a:ext cx="5284752" cy="2971054"/>
          </a:xfrm>
        </p:spPr>
      </p:pic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C46B1AB8-B1CF-45F4-812A-BCF2D97A9F40}"/>
              </a:ext>
            </a:extLst>
          </p:cNvPr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2745" y="-58288"/>
            <a:ext cx="12538338" cy="7052813"/>
          </a:xfrm>
          <a:prstGeom prst="rect">
            <a:avLst/>
          </a:prstGeom>
        </p:spPr>
      </p:pic>
      <p:sp>
        <p:nvSpPr>
          <p:cNvPr id="2" name="Arrow: Left 1">
            <a:extLst>
              <a:ext uri="{FF2B5EF4-FFF2-40B4-BE49-F238E27FC236}">
                <a16:creationId xmlns:a16="http://schemas.microsoft.com/office/drawing/2014/main" id="{9740668C-39C5-EDF2-FE31-0642E3F20DDD}"/>
              </a:ext>
            </a:extLst>
          </p:cNvPr>
          <p:cNvSpPr/>
          <p:nvPr/>
        </p:nvSpPr>
        <p:spPr>
          <a:xfrm>
            <a:off x="6383187" y="2576696"/>
            <a:ext cx="704210" cy="759436"/>
          </a:xfrm>
          <a:prstGeom prst="leftArrow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6629" tIns="46629" rIns="46629" bIns="46629" numCol="1" spcCol="38100" rtlCol="0" anchor="ctr">
            <a:spAutoFit/>
          </a:bodyPr>
          <a:lstStyle/>
          <a:p>
            <a:pPr defTabSz="932597" hangingPunct="0"/>
            <a:endParaRPr lang="en-US" sz="1836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Arrow: Left 7">
            <a:extLst>
              <a:ext uri="{FF2B5EF4-FFF2-40B4-BE49-F238E27FC236}">
                <a16:creationId xmlns:a16="http://schemas.microsoft.com/office/drawing/2014/main" id="{A5770A07-0DE2-F52F-32C0-2A892AB63B01}"/>
              </a:ext>
            </a:extLst>
          </p:cNvPr>
          <p:cNvSpPr/>
          <p:nvPr/>
        </p:nvSpPr>
        <p:spPr>
          <a:xfrm>
            <a:off x="4505294" y="5269233"/>
            <a:ext cx="704210" cy="759436"/>
          </a:xfrm>
          <a:prstGeom prst="leftArrow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6629" tIns="46629" rIns="46629" bIns="46629" numCol="1" spcCol="38100" rtlCol="0" anchor="ctr">
            <a:spAutoFit/>
          </a:bodyPr>
          <a:lstStyle/>
          <a:p>
            <a:pPr defTabSz="932597" hangingPunct="0"/>
            <a:endParaRPr lang="en-US" sz="1836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83775008"/>
      </p:ext>
    </p:extLst>
  </p:cSld>
  <p:clrMapOvr>
    <a:masterClrMapping/>
  </p:clrMapOvr>
  <p:transition spd="med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3A8C55-4F37-F395-B0DA-CC09A92887D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/>
              <a:t>Using NOLOCK when directly querying SQL can show uncommitted records</a:t>
            </a:r>
          </a:p>
          <a:p>
            <a:r>
              <a:rPr lang="en-US"/>
              <a:t>Useful when debugging</a:t>
            </a:r>
          </a:p>
          <a:p>
            <a:r>
              <a:rPr lang="en-US"/>
              <a:t>I.e.:</a:t>
            </a:r>
            <a:br>
              <a:rPr lang="en-US"/>
            </a:br>
            <a:r>
              <a:rPr lang="en-US" sz="3264">
                <a:latin typeface="Courier New" panose="02070309020205020404" pitchFamily="49" charset="0"/>
              </a:rPr>
              <a:t>SELECT</a:t>
            </a:r>
            <a:r>
              <a:rPr lang="en-US" sz="3264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sz="3264">
                <a:latin typeface="Courier New" panose="02070309020205020404" pitchFamily="49" charset="0"/>
              </a:rPr>
              <a:t>*</a:t>
            </a:r>
            <a:br>
              <a:rPr lang="en-US" sz="3264"/>
            </a:br>
            <a:r>
              <a:rPr lang="en-US" sz="3264">
                <a:latin typeface="Courier New" panose="02070309020205020404" pitchFamily="49" charset="0"/>
              </a:rPr>
              <a:t>FROM</a:t>
            </a:r>
            <a:r>
              <a:rPr lang="en-US" sz="3264">
                <a:solidFill>
                  <a:srgbClr val="000000"/>
                </a:solidFill>
                <a:latin typeface="Courier New" panose="02070309020205020404" pitchFamily="49" charset="0"/>
              </a:rPr>
              <a:t>   </a:t>
            </a:r>
            <a:r>
              <a:rPr lang="en-US" sz="3264" err="1">
                <a:latin typeface="Courier New" panose="02070309020205020404" pitchFamily="49" charset="0"/>
              </a:rPr>
              <a:t>SalesTable</a:t>
            </a:r>
            <a:r>
              <a:rPr lang="en-US" sz="3264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sz="3264">
                <a:latin typeface="Courier New" panose="02070309020205020404" pitchFamily="49" charset="0"/>
              </a:rPr>
              <a:t>WITH</a:t>
            </a:r>
            <a:r>
              <a:rPr lang="en-US" sz="3264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sz="3264">
                <a:latin typeface="Courier New" panose="02070309020205020404" pitchFamily="49" charset="0"/>
              </a:rPr>
              <a:t>(</a:t>
            </a:r>
            <a:r>
              <a:rPr lang="en-US" sz="3264" err="1">
                <a:latin typeface="Courier New" panose="02070309020205020404" pitchFamily="49" charset="0"/>
              </a:rPr>
              <a:t>nolock</a:t>
            </a:r>
            <a:r>
              <a:rPr lang="en-US" sz="3264">
                <a:latin typeface="Courier New" panose="02070309020205020404" pitchFamily="49" charset="0"/>
              </a:rPr>
              <a:t>)</a:t>
            </a:r>
            <a:br>
              <a:rPr lang="en-US" sz="3264"/>
            </a:br>
            <a:r>
              <a:rPr lang="en-US" sz="3264">
                <a:latin typeface="Courier New" panose="02070309020205020404" pitchFamily="49" charset="0"/>
              </a:rPr>
              <a:t>WHERE</a:t>
            </a:r>
            <a:r>
              <a:rPr lang="en-US" sz="3264">
                <a:solidFill>
                  <a:srgbClr val="000000"/>
                </a:solidFill>
                <a:latin typeface="Courier New" panose="02070309020205020404" pitchFamily="49" charset="0"/>
              </a:rPr>
              <a:t>  </a:t>
            </a:r>
            <a:r>
              <a:rPr lang="en-US" sz="3264" err="1">
                <a:latin typeface="Courier New" panose="02070309020205020404" pitchFamily="49" charset="0"/>
              </a:rPr>
              <a:t>SalesId</a:t>
            </a:r>
            <a:r>
              <a:rPr lang="en-US" sz="3264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sz="3264">
                <a:latin typeface="Courier New" panose="02070309020205020404" pitchFamily="49" charset="0"/>
              </a:rPr>
              <a:t>=</a:t>
            </a:r>
            <a:r>
              <a:rPr lang="en-US" sz="3264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sz="3264">
                <a:latin typeface="Courier New" panose="02070309020205020404" pitchFamily="49" charset="0"/>
              </a:rPr>
              <a:t> ‘SO04381969’ </a:t>
            </a:r>
            <a:r>
              <a:rPr lang="en-US" sz="3264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</a:p>
          <a:p>
            <a:pPr marL="0" indent="0">
              <a:buNone/>
            </a:pPr>
            <a:r>
              <a:rPr lang="en-US" sz="3264">
                <a:latin typeface="Courier New" panose="02070309020205020404" pitchFamily="49" charset="0"/>
              </a:rPr>
              <a:t>   AND  </a:t>
            </a:r>
            <a:r>
              <a:rPr lang="en-US" sz="3264" err="1">
                <a:latin typeface="Courier New" panose="02070309020205020404" pitchFamily="49" charset="0"/>
              </a:rPr>
              <a:t>DataAreaId</a:t>
            </a:r>
            <a:r>
              <a:rPr lang="en-US" sz="3264">
                <a:latin typeface="Courier New" panose="02070309020205020404" pitchFamily="49" charset="0"/>
              </a:rPr>
              <a:t> = ‘USMF’</a:t>
            </a:r>
            <a:endParaRPr lang="en-US" sz="3264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EA25D5-78E0-38CF-7CAE-FB2211CA6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Querying in SQL w/ </a:t>
            </a:r>
            <a:r>
              <a:rPr lang="en-US" err="1"/>
              <a:t>nolock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295750"/>
      </p:ext>
    </p:extLst>
  </p:cSld>
  <p:clrMapOvr>
    <a:masterClrMapping/>
  </p:clrMapOvr>
  <p:transition spd="med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A9AF1B0-4DAB-4458-0669-0DCD524BE8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637" y="1935162"/>
            <a:ext cx="6077634" cy="1351952"/>
          </a:xfrm>
          <a:ln>
            <a:noFill/>
          </a:ln>
        </p:spPr>
        <p:txBody>
          <a:bodyPr/>
          <a:lstStyle>
            <a:lvl1pPr>
              <a:defRPr sz="4400"/>
            </a:lvl1pPr>
          </a:lstStyle>
          <a:p>
            <a:r>
              <a:rPr lang="en-US" b="1">
                <a:solidFill>
                  <a:srgbClr val="1E275C"/>
                </a:solidFill>
              </a:rPr>
              <a:t>Debugging</a:t>
            </a:r>
          </a:p>
        </p:txBody>
      </p:sp>
    </p:spTree>
    <p:extLst>
      <p:ext uri="{BB962C8B-B14F-4D97-AF65-F5344CB8AC3E}">
        <p14:creationId xmlns:p14="http://schemas.microsoft.com/office/powerpoint/2010/main" val="666410245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3B764AC-B8A3-1DED-80C2-FFBFE544F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Use Set Based Operations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574EEC2-3D0E-9F43-0CE4-4C686B15839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 err="1"/>
              <a:t>Update_recordset</a:t>
            </a:r>
            <a:r>
              <a:rPr lang="en-US" dirty="0"/>
              <a:t> rather than while select w/ update</a:t>
            </a:r>
          </a:p>
          <a:p>
            <a:r>
              <a:rPr lang="en-US" dirty="0" err="1"/>
              <a:t>RecordInsertList</a:t>
            </a:r>
            <a:r>
              <a:rPr lang="en-US" dirty="0"/>
              <a:t> rather looped inserts</a:t>
            </a:r>
          </a:p>
          <a:p>
            <a:r>
              <a:rPr lang="en-US" dirty="0" err="1"/>
              <a:t>RecordInsertList</a:t>
            </a:r>
            <a:r>
              <a:rPr lang="en-US" dirty="0"/>
              <a:t> rather than </a:t>
            </a:r>
            <a:r>
              <a:rPr lang="en-US" dirty="0" err="1"/>
              <a:t>insert_recordset</a:t>
            </a:r>
            <a:endParaRPr lang="en-US" dirty="0"/>
          </a:p>
          <a:p>
            <a:r>
              <a:rPr lang="en-US" dirty="0" err="1"/>
              <a:t>Delete_from</a:t>
            </a:r>
            <a:r>
              <a:rPr lang="en-US" dirty="0"/>
              <a:t> rather than while select update</a:t>
            </a:r>
          </a:p>
          <a:p>
            <a:r>
              <a:rPr lang="en-US" dirty="0">
                <a:latin typeface="Poppins"/>
                <a:ea typeface="Verdana"/>
                <a:cs typeface="Poppins"/>
              </a:rPr>
              <a:t>Use new(</a:t>
            </a:r>
            <a:r>
              <a:rPr lang="en-US" err="1">
                <a:latin typeface="Poppins"/>
                <a:ea typeface="Verdana"/>
                <a:cs typeface="Poppins"/>
              </a:rPr>
              <a:t>ish</a:t>
            </a:r>
            <a:r>
              <a:rPr lang="en-US" dirty="0">
                <a:latin typeface="Poppins"/>
                <a:ea typeface="Verdana"/>
                <a:cs typeface="Poppins"/>
              </a:rPr>
              <a:t>) </a:t>
            </a:r>
            <a:r>
              <a:rPr lang="en-US" err="1">
                <a:latin typeface="Poppins"/>
                <a:ea typeface="Verdana"/>
                <a:cs typeface="Poppins"/>
              </a:rPr>
              <a:t>SysDA</a:t>
            </a:r>
            <a:r>
              <a:rPr lang="en-US" dirty="0">
                <a:latin typeface="Poppins"/>
                <a:ea typeface="Verdana"/>
                <a:cs typeface="Poppins"/>
              </a:rPr>
              <a:t> APIs</a:t>
            </a:r>
          </a:p>
          <a:p>
            <a:endParaRPr lang="en-US" dirty="0"/>
          </a:p>
          <a:p>
            <a:r>
              <a:rPr lang="en-US" sz="3200" dirty="0">
                <a:solidFill>
                  <a:srgbClr val="13C4A5"/>
                </a:solidFill>
                <a:latin typeface="Roboto"/>
                <a:ea typeface="Roboto"/>
                <a:cs typeface="Roboto"/>
                <a:hlinkClick r:id="rId2"/>
              </a:rPr>
              <a:t>How To Insert Data In D365</a:t>
            </a:r>
            <a:endParaRPr lang="en-US" sz="3200"/>
          </a:p>
          <a:p>
            <a:r>
              <a:rPr lang="en-US" sz="3200" dirty="0">
                <a:solidFill>
                  <a:srgbClr val="13C4A5"/>
                </a:solidFill>
                <a:latin typeface="Roboto"/>
                <a:ea typeface="Roboto"/>
                <a:cs typeface="Roboto"/>
                <a:hlinkClick r:id="rId3"/>
              </a:rPr>
              <a:t>How To Update Data In D365</a:t>
            </a:r>
            <a:endParaRPr lang="en-US" sz="3200"/>
          </a:p>
          <a:p>
            <a:r>
              <a:rPr lang="en-US" sz="3200" dirty="0">
                <a:solidFill>
                  <a:srgbClr val="13C4A5"/>
                </a:solidFill>
                <a:latin typeface="Roboto"/>
                <a:ea typeface="Roboto"/>
                <a:cs typeface="Roboto"/>
                <a:hlinkClick r:id="rId4"/>
              </a:rPr>
              <a:t>How To Use Insert_recordset in D365</a:t>
            </a:r>
            <a:endParaRPr lang="en-US" sz="3200"/>
          </a:p>
          <a:p>
            <a:r>
              <a:rPr lang="en-US" sz="3200" dirty="0">
                <a:solidFill>
                  <a:srgbClr val="13C4A5"/>
                </a:solidFill>
                <a:latin typeface="Roboto"/>
                <a:ea typeface="Roboto"/>
                <a:cs typeface="Roboto"/>
                <a:hlinkClick r:id="rId5"/>
              </a:rPr>
              <a:t>How To Use InsertDatabase in D365</a:t>
            </a:r>
            <a:endParaRPr lang="en-US" sz="3200"/>
          </a:p>
          <a:p>
            <a:r>
              <a:rPr lang="en-US" sz="3200" dirty="0">
                <a:solidFill>
                  <a:srgbClr val="13C4A5"/>
                </a:solidFill>
                <a:latin typeface="Roboto"/>
                <a:ea typeface="Roboto"/>
                <a:cs typeface="Roboto"/>
                <a:hlinkClick r:id="rId6"/>
              </a:rPr>
              <a:t>D365 TTSBegin and TTSCommit</a:t>
            </a:r>
            <a:endParaRPr lang="en-US" sz="320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8681985"/>
      </p:ext>
    </p:extLst>
  </p:cSld>
  <p:clrMapOvr>
    <a:masterClrMapping/>
  </p:clrMapOvr>
  <p:transition spd="med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01C67FF-F2B2-B931-B6A5-BA4475E08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Debugging Batch Jobs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6FDC71-FAA9-4C21-AD4B-143F96FFC139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0" y="1119188"/>
            <a:ext cx="11503025" cy="5240337"/>
          </a:xfrm>
        </p:spPr>
        <p:txBody>
          <a:bodyPr/>
          <a:lstStyle/>
          <a:p>
            <a:r>
              <a:rPr lang="en-US"/>
              <a:t>Attached to process</a:t>
            </a:r>
          </a:p>
          <a:p>
            <a:r>
              <a:rPr lang="en-US"/>
              <a:t>Show all processes from all users</a:t>
            </a:r>
          </a:p>
          <a:p>
            <a:r>
              <a:rPr lang="en-US"/>
              <a:t>Look for Batch.exe</a:t>
            </a:r>
          </a:p>
        </p:txBody>
      </p:sp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7B515AAD-30CA-41FF-921E-0E88C3793140}"/>
              </a:ext>
            </a:extLst>
          </p:cNvPr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1237" y="2554669"/>
            <a:ext cx="4675152" cy="3320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149037"/>
      </p:ext>
    </p:extLst>
  </p:cSld>
  <p:clrMapOvr>
    <a:masterClrMapping/>
  </p:clrMapOvr>
  <p:transition spd="med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FDCC591-7A5A-8DC9-907A-1A722CCE0D1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Just Launch the debugger</a:t>
            </a:r>
          </a:p>
          <a:p>
            <a:r>
              <a:rPr lang="en-US" dirty="0"/>
              <a:t>That’s it.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344C984-0B3C-6B1C-8D33-9E824DDAB1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Debugging with a UDE</a:t>
            </a:r>
          </a:p>
        </p:txBody>
      </p:sp>
    </p:spTree>
    <p:extLst>
      <p:ext uri="{BB962C8B-B14F-4D97-AF65-F5344CB8AC3E}">
        <p14:creationId xmlns:p14="http://schemas.microsoft.com/office/powerpoint/2010/main" val="3767569665"/>
      </p:ext>
    </p:extLst>
  </p:cSld>
  <p:clrMapOvr>
    <a:masterClrMapping/>
  </p:clrMapOvr>
  <p:transition spd="med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9343714-3540-09A5-13FF-AE62717CF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Loading Symbols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87E992-7E6D-40D0-9CA0-26DDB02B7AE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0" y="1119188"/>
            <a:ext cx="11503025" cy="5240337"/>
          </a:xfrm>
        </p:spPr>
        <p:txBody>
          <a:bodyPr/>
          <a:lstStyle/>
          <a:p>
            <a:r>
              <a:rPr lang="en-US"/>
              <a:t>Tools &gt; Options</a:t>
            </a:r>
          </a:p>
        </p:txBody>
      </p:sp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AD4850A9-B2AB-42F5-AA93-559E66434B1F}"/>
              </a:ext>
            </a:extLst>
          </p:cNvPr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8394" y="1801768"/>
            <a:ext cx="5284752" cy="3082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578785"/>
      </p:ext>
    </p:extLst>
  </p:cSld>
  <p:clrMapOvr>
    <a:masterClrMapping/>
  </p:clrMapOvr>
  <p:transition spd="med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D29FC55-85D0-624A-6623-B0FA5B75B6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Loading Symbols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4AF08F-BF98-46C5-847A-B98AA78859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47057" y="-5545"/>
            <a:ext cx="388536" cy="388536"/>
          </a:xfrm>
          <a:prstGeom prst="rect">
            <a:avLst/>
          </a:prstGeom>
        </p:spPr>
      </p:pic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AD4850A9-B2AB-42F5-AA93-559E66434B1F}"/>
              </a:ext>
            </a:extLst>
          </p:cNvPr>
          <p:cNvPicPr>
            <a:picLocks noGrp="1"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7337" y="1169469"/>
            <a:ext cx="7379890" cy="4304934"/>
          </a:xfrm>
          <a:prstGeom prst="rect">
            <a:avLst/>
          </a:prstGeom>
        </p:spPr>
      </p:pic>
      <p:sp>
        <p:nvSpPr>
          <p:cNvPr id="2" name="Arrow: Left 1">
            <a:extLst>
              <a:ext uri="{FF2B5EF4-FFF2-40B4-BE49-F238E27FC236}">
                <a16:creationId xmlns:a16="http://schemas.microsoft.com/office/drawing/2014/main" id="{FC6F02D1-EB4F-21FF-3AD9-C2C20E3D16BA}"/>
              </a:ext>
            </a:extLst>
          </p:cNvPr>
          <p:cNvSpPr/>
          <p:nvPr/>
        </p:nvSpPr>
        <p:spPr>
          <a:xfrm>
            <a:off x="9632056" y="1532101"/>
            <a:ext cx="704210" cy="759436"/>
          </a:xfrm>
          <a:prstGeom prst="leftArrow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6629" tIns="46629" rIns="46629" bIns="46629" numCol="1" spcCol="38100" rtlCol="0" anchor="ctr">
            <a:spAutoFit/>
          </a:bodyPr>
          <a:lstStyle/>
          <a:p>
            <a:pPr defTabSz="932597" hangingPunct="0"/>
            <a:endParaRPr lang="en-US" sz="1836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Arrow: Left 7">
            <a:extLst>
              <a:ext uri="{FF2B5EF4-FFF2-40B4-BE49-F238E27FC236}">
                <a16:creationId xmlns:a16="http://schemas.microsoft.com/office/drawing/2014/main" id="{D33FB277-B046-CE5D-5D55-F9B1F84DF854}"/>
              </a:ext>
            </a:extLst>
          </p:cNvPr>
          <p:cNvSpPr/>
          <p:nvPr/>
        </p:nvSpPr>
        <p:spPr>
          <a:xfrm>
            <a:off x="8085137" y="1919923"/>
            <a:ext cx="952500" cy="567535"/>
          </a:xfrm>
          <a:prstGeom prst="leftArrow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6629" tIns="46629" rIns="46629" bIns="46629" numCol="1" spcCol="38100" rtlCol="0" anchor="ctr">
            <a:spAutoFit/>
          </a:bodyPr>
          <a:lstStyle/>
          <a:p>
            <a:pPr defTabSz="932597" hangingPunct="0"/>
            <a:endParaRPr lang="en-US" sz="1836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8119352"/>
      </p:ext>
    </p:extLst>
  </p:cSld>
  <p:clrMapOvr>
    <a:masterClrMapping/>
  </p:clrMapOvr>
  <p:transition spd="med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E6E130C-5B57-6704-AC9C-25F3A3E38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Loading Symbols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AAADBD-841B-C76A-815B-E2D7EE9621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4904" y="1440119"/>
            <a:ext cx="7066667" cy="4114286"/>
          </a:xfrm>
          <a:prstGeom prst="rect">
            <a:avLst/>
          </a:prstGeom>
        </p:spPr>
      </p:pic>
      <p:sp>
        <p:nvSpPr>
          <p:cNvPr id="6" name="Left Arrow 7">
            <a:extLst>
              <a:ext uri="{FF2B5EF4-FFF2-40B4-BE49-F238E27FC236}">
                <a16:creationId xmlns:a16="http://schemas.microsoft.com/office/drawing/2014/main" id="{59DD941B-6E65-2B65-E7C3-FADE4D56BBFA}"/>
              </a:ext>
            </a:extLst>
          </p:cNvPr>
          <p:cNvSpPr/>
          <p:nvPr/>
        </p:nvSpPr>
        <p:spPr>
          <a:xfrm rot="10800000">
            <a:off x="4656137" y="3421062"/>
            <a:ext cx="952500" cy="567535"/>
          </a:xfrm>
          <a:prstGeom prst="leftArrow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6629" tIns="46629" rIns="46629" bIns="46629" numCol="1" spcCol="38100" rtlCol="0" anchor="ctr">
            <a:spAutoFit/>
          </a:bodyPr>
          <a:lstStyle/>
          <a:p>
            <a:pPr defTabSz="932597" hangingPunct="0"/>
            <a:endParaRPr lang="en-US" sz="1836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56525659"/>
      </p:ext>
    </p:extLst>
  </p:cSld>
  <p:clrMapOvr>
    <a:masterClrMapping/>
  </p:clrMapOvr>
  <p:transition spd="med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D4850A9-B2AB-42F5-AA93-559E66434B1F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/>
          <a:stretch>
            <a:fillRect/>
          </a:stretch>
        </p:blipFill>
        <p:spPr>
          <a:xfrm>
            <a:off x="2675380" y="1829852"/>
            <a:ext cx="7085714" cy="4133333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C9758E63-DF07-BAB8-AA4F-E84F683AA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Load all modules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4AF08F-BF98-46C5-847A-B98AA78859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47057" y="-5545"/>
            <a:ext cx="388536" cy="388536"/>
          </a:xfrm>
          <a:prstGeom prst="rect">
            <a:avLst/>
          </a:prstGeom>
        </p:spPr>
      </p:pic>
      <p:pic>
        <p:nvPicPr>
          <p:cNvPr id="3" name="Content Placeholder 9">
            <a:extLst>
              <a:ext uri="{FF2B5EF4-FFF2-40B4-BE49-F238E27FC236}">
                <a16:creationId xmlns:a16="http://schemas.microsoft.com/office/drawing/2014/main" id="{7FB17B77-40E4-475B-B0EC-C8ABCA08495C}"/>
              </a:ext>
            </a:extLst>
          </p:cNvPr>
          <p:cNvPicPr>
            <a:picLocks noGrp="1"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08237" y="1165182"/>
            <a:ext cx="8072297" cy="4708839"/>
          </a:xfrm>
          <a:prstGeom prst="rect">
            <a:avLst/>
          </a:prstGeom>
        </p:spPr>
      </p:pic>
      <p:sp>
        <p:nvSpPr>
          <p:cNvPr id="2" name="Arrow: Left 1">
            <a:extLst>
              <a:ext uri="{FF2B5EF4-FFF2-40B4-BE49-F238E27FC236}">
                <a16:creationId xmlns:a16="http://schemas.microsoft.com/office/drawing/2014/main" id="{FC6F02D1-EB4F-21FF-3AD9-C2C20E3D16BA}"/>
              </a:ext>
            </a:extLst>
          </p:cNvPr>
          <p:cNvSpPr/>
          <p:nvPr/>
        </p:nvSpPr>
        <p:spPr>
          <a:xfrm>
            <a:off x="7361237" y="1858697"/>
            <a:ext cx="704210" cy="759436"/>
          </a:xfrm>
          <a:prstGeom prst="leftArrow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6629" tIns="46629" rIns="46629" bIns="46629" numCol="1" spcCol="38100" rtlCol="0" anchor="ctr">
            <a:spAutoFit/>
          </a:bodyPr>
          <a:lstStyle/>
          <a:p>
            <a:pPr defTabSz="932597" hangingPunct="0"/>
            <a:endParaRPr lang="en-US" sz="1836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Arrow: Left 7">
            <a:extLst>
              <a:ext uri="{FF2B5EF4-FFF2-40B4-BE49-F238E27FC236}">
                <a16:creationId xmlns:a16="http://schemas.microsoft.com/office/drawing/2014/main" id="{D33FB277-B046-CE5D-5D55-F9B1F84DF854}"/>
              </a:ext>
            </a:extLst>
          </p:cNvPr>
          <p:cNvSpPr/>
          <p:nvPr/>
        </p:nvSpPr>
        <p:spPr>
          <a:xfrm>
            <a:off x="7818437" y="4030662"/>
            <a:ext cx="704210" cy="759436"/>
          </a:xfrm>
          <a:prstGeom prst="leftArrow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6629" tIns="46629" rIns="46629" bIns="46629" numCol="1" spcCol="38100" rtlCol="0" anchor="ctr">
            <a:spAutoFit/>
          </a:bodyPr>
          <a:lstStyle/>
          <a:p>
            <a:pPr defTabSz="932597" hangingPunct="0"/>
            <a:endParaRPr lang="en-US" sz="1836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05153083"/>
      </p:ext>
    </p:extLst>
  </p:cSld>
  <p:clrMapOvr>
    <a:masterClrMapping/>
  </p:clrMapOvr>
  <p:transition spd="med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A9AF1B0-4DAB-4458-0669-0DCD524BE8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637" y="1935162"/>
            <a:ext cx="6077634" cy="1351952"/>
          </a:xfrm>
          <a:ln>
            <a:noFill/>
          </a:ln>
        </p:spPr>
        <p:txBody>
          <a:bodyPr/>
          <a:lstStyle>
            <a:lvl1pPr>
              <a:defRPr sz="4400"/>
            </a:lvl1pPr>
          </a:lstStyle>
          <a:p>
            <a:r>
              <a:rPr lang="en-US">
                <a:solidFill>
                  <a:srgbClr val="1E275C"/>
                </a:solidFill>
              </a:rPr>
              <a:t>Visual Studio </a:t>
            </a:r>
            <a:br>
              <a:rPr lang="en-US">
                <a:solidFill>
                  <a:srgbClr val="1E275C"/>
                </a:solidFill>
              </a:rPr>
            </a:br>
            <a:r>
              <a:rPr lang="en-US">
                <a:solidFill>
                  <a:srgbClr val="1E275C"/>
                </a:solidFill>
              </a:rPr>
              <a:t>Hidden Gems</a:t>
            </a:r>
            <a:endParaRPr lang="en-US" b="1">
              <a:solidFill>
                <a:srgbClr val="1E275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7696770"/>
      </p:ext>
    </p:extLst>
  </p:cSld>
  <p:clrMapOvr>
    <a:masterClrMapping/>
  </p:clrMapOvr>
  <p:transition spd="med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7BC9A8-F1A3-456F-CF4F-8AD1DDE4830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/>
              <a:t>Create code extension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344BBC0-A38D-767A-1104-0B393D06B4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Create code extension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D061907-4B8A-B1C6-28A2-AF8CB7102F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0036" y="2087562"/>
            <a:ext cx="4677077" cy="4826362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98649643-0372-8563-BEC8-A6774C52A6C4}"/>
              </a:ext>
            </a:extLst>
          </p:cNvPr>
          <p:cNvSpPr/>
          <p:nvPr/>
        </p:nvSpPr>
        <p:spPr>
          <a:xfrm>
            <a:off x="2808573" y="4568790"/>
            <a:ext cx="1554339" cy="759436"/>
          </a:xfrm>
          <a:prstGeom prst="rightArrow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6629" tIns="46629" rIns="46629" bIns="46629" numCol="1" spcCol="38100" rtlCol="0" anchor="ctr">
            <a:spAutoFit/>
          </a:bodyPr>
          <a:lstStyle/>
          <a:p>
            <a:pPr defTabSz="932597" hangingPunct="0"/>
            <a:endParaRPr lang="en-US" sz="1836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88455702"/>
      </p:ext>
    </p:extLst>
  </p:cSld>
  <p:clrMapOvr>
    <a:masterClrMapping/>
  </p:clrMapOvr>
  <p:transition spd="med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5F93A7C-71DC-3C03-CCDE-818FCC89993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/>
              <a:t>Update model parameters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3DE0182-9547-1152-5263-7B643F60C4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Update Model Parameters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F54FAD-E91C-8607-E9D2-8A7798A7AA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7355" y="1939836"/>
            <a:ext cx="7849602" cy="4560841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DA78DDFE-672F-464F-2D7B-8252F2F7AE6B}"/>
              </a:ext>
            </a:extLst>
          </p:cNvPr>
          <p:cNvSpPr/>
          <p:nvPr/>
        </p:nvSpPr>
        <p:spPr>
          <a:xfrm>
            <a:off x="138963" y="4030662"/>
            <a:ext cx="1554339" cy="759436"/>
          </a:xfrm>
          <a:prstGeom prst="rightArrow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6629" tIns="46629" rIns="46629" bIns="46629" numCol="1" spcCol="38100" rtlCol="0" anchor="ctr">
            <a:spAutoFit/>
          </a:bodyPr>
          <a:lstStyle/>
          <a:p>
            <a:pPr defTabSz="932597" hangingPunct="0"/>
            <a:endParaRPr lang="en-US" sz="1836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4794514"/>
      </p:ext>
    </p:extLst>
  </p:cSld>
  <p:clrMapOvr>
    <a:masterClrMapping/>
  </p:clrMapOvr>
  <p:transition spd="med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3DBCB1-5CB3-22FE-B9B4-6F634DAA59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Debug items in solution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B4B5BA9-DF93-D54F-5A8B-A80EA80E21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0460" y="1975075"/>
            <a:ext cx="6289763" cy="3629996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73800E07-44D1-E0C3-0242-11BEF0026EF6}"/>
              </a:ext>
            </a:extLst>
          </p:cNvPr>
          <p:cNvSpPr/>
          <p:nvPr/>
        </p:nvSpPr>
        <p:spPr>
          <a:xfrm>
            <a:off x="2332037" y="2430462"/>
            <a:ext cx="1554339" cy="759436"/>
          </a:xfrm>
          <a:prstGeom prst="rightArrow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6629" tIns="46629" rIns="46629" bIns="46629" numCol="1" spcCol="38100" rtlCol="0" anchor="ctr">
            <a:spAutoFit/>
          </a:bodyPr>
          <a:lstStyle/>
          <a:p>
            <a:pPr defTabSz="932597" hangingPunct="0"/>
            <a:endParaRPr lang="en-US" sz="1836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AA1748E-0874-B97D-E109-C0A13CBE83C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767265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43CC2D5-5057-F319-F665-AB4ED95E49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Poppins"/>
                <a:cs typeface="Poppins"/>
              </a:rPr>
              <a:t>Set Based Operations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01A764F-15C4-38FE-9049-93DCE084B6CA}"/>
              </a:ext>
            </a:extLst>
          </p:cNvPr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1916280"/>
            <a:ext cx="12125325" cy="3960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7152554"/>
      </p:ext>
    </p:extLst>
  </p:cSld>
  <p:clrMapOvr>
    <a:masterClrMapping/>
  </p:clrMapOvr>
  <p:transition spd="med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EF7DF06-A653-6653-53C8-3C6DA5F3E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Order Labels in label file by ID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46DF598-8E31-783C-244D-EF5A962AC8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0076" y="997561"/>
            <a:ext cx="8491223" cy="4999402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3C1F84EB-2583-29AB-20AB-23A830756DA0}"/>
              </a:ext>
            </a:extLst>
          </p:cNvPr>
          <p:cNvSpPr/>
          <p:nvPr/>
        </p:nvSpPr>
        <p:spPr>
          <a:xfrm>
            <a:off x="5555843" y="2368925"/>
            <a:ext cx="1554339" cy="759436"/>
          </a:xfrm>
          <a:prstGeom prst="rightArrow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6629" tIns="46629" rIns="46629" bIns="46629" numCol="1" spcCol="38100" rtlCol="0" anchor="ctr">
            <a:spAutoFit/>
          </a:bodyPr>
          <a:lstStyle/>
          <a:p>
            <a:pPr defTabSz="932597" hangingPunct="0"/>
            <a:endParaRPr lang="en-US" sz="1836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013010B-3B7F-CB63-95B0-4A49D6DA6F2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251710"/>
      </p:ext>
    </p:extLst>
  </p:cSld>
  <p:clrMapOvr>
    <a:masterClrMapping/>
  </p:clrMapOvr>
  <p:transition spd="med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8EC4285-03AA-F702-84D2-140427E3D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Build Options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F30A5F-EBB7-6CA1-7425-C473625701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5577" y="1034483"/>
            <a:ext cx="5855732" cy="579194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C7ECD5F-2961-189C-79F5-47EAB3001D67}"/>
              </a:ext>
            </a:extLst>
          </p:cNvPr>
          <p:cNvSpPr/>
          <p:nvPr/>
        </p:nvSpPr>
        <p:spPr>
          <a:xfrm>
            <a:off x="3170237" y="2887662"/>
            <a:ext cx="2438400" cy="723900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6629" tIns="46629" rIns="46629" bIns="46629" numCol="1" spcCol="38100" rtlCol="0" anchor="ctr">
            <a:spAutoFit/>
          </a:bodyPr>
          <a:lstStyle/>
          <a:p>
            <a:pPr defTabSz="932597" hangingPunct="0"/>
            <a:endParaRPr lang="en-US" sz="1836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32743617"/>
      </p:ext>
    </p:extLst>
  </p:cSld>
  <p:clrMapOvr>
    <a:masterClrMapping/>
  </p:clrMapOvr>
  <p:transition spd="med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4A46B7D3-9824-485C-82FB-4FA86A7FB56D}"/>
              </a:ext>
            </a:extLst>
          </p:cNvPr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18240" y="1293663"/>
            <a:ext cx="7429500" cy="5010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09314855-1014-C0F4-AF9B-EFE7719E7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Dark Mode Plus Custom Colors</a:t>
            </a:r>
          </a:p>
        </p:txBody>
      </p:sp>
      <p:sp>
        <p:nvSpPr>
          <p:cNvPr id="7" name="Arrow: Left 6">
            <a:extLst>
              <a:ext uri="{FF2B5EF4-FFF2-40B4-BE49-F238E27FC236}">
                <a16:creationId xmlns:a16="http://schemas.microsoft.com/office/drawing/2014/main" id="{DC338CC6-B34B-EACD-B3D4-549D47D57F5B}"/>
              </a:ext>
            </a:extLst>
          </p:cNvPr>
          <p:cNvSpPr/>
          <p:nvPr/>
        </p:nvSpPr>
        <p:spPr>
          <a:xfrm>
            <a:off x="9511440" y="2063569"/>
            <a:ext cx="704210" cy="759436"/>
          </a:xfrm>
          <a:prstGeom prst="leftArrow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6629" tIns="46629" rIns="46629" bIns="46629" numCol="1" spcCol="38100" rtlCol="0" anchor="ctr">
            <a:spAutoFit/>
          </a:bodyPr>
          <a:lstStyle/>
          <a:p>
            <a:pPr defTabSz="932597" hangingPunct="0"/>
            <a:endParaRPr lang="en-US" sz="1836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67173920"/>
      </p:ext>
    </p:extLst>
  </p:cSld>
  <p:clrMapOvr>
    <a:masterClrMapping/>
  </p:clrMapOvr>
  <p:transition spd="med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Dark Mode Visual Studio">
            <a:extLst>
              <a:ext uri="{FF2B5EF4-FFF2-40B4-BE49-F238E27FC236}">
                <a16:creationId xmlns:a16="http://schemas.microsoft.com/office/drawing/2014/main" id="{7F74E28C-FB55-4C86-8A5C-FF5CA59398D0}"/>
              </a:ext>
            </a:extLst>
          </p:cNvPr>
          <p:cNvPicPr>
            <a:picLocks noGrp="1" noChangeAspect="1" noChangeArrowheads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9444" y="-1"/>
            <a:ext cx="12625038" cy="9228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3326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3BD1A163-F798-4155-B804-0E87E720B31F}"/>
              </a:ext>
            </a:extLst>
          </p:cNvPr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87834" y="1400360"/>
            <a:ext cx="7327445" cy="5129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4F45E038-A265-ACEC-0F59-88030212B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Dark Mode Plus Custom Colors</a:t>
            </a:r>
          </a:p>
        </p:txBody>
      </p:sp>
    </p:spTree>
    <p:extLst>
      <p:ext uri="{BB962C8B-B14F-4D97-AF65-F5344CB8AC3E}">
        <p14:creationId xmlns:p14="http://schemas.microsoft.com/office/powerpoint/2010/main" val="4065078040"/>
      </p:ext>
    </p:extLst>
  </p:cSld>
  <p:clrMapOvr>
    <a:masterClrMapping/>
  </p:clrMapOvr>
  <p:transition spd="med"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>
            <a:extLst>
              <a:ext uri="{FF2B5EF4-FFF2-40B4-BE49-F238E27FC236}">
                <a16:creationId xmlns:a16="http://schemas.microsoft.com/office/drawing/2014/main" id="{B401A481-825C-45E5-84EF-5A976C5451A5}"/>
              </a:ext>
            </a:extLst>
          </p:cNvPr>
          <p:cNvPicPr>
            <a:picLocks noGrp="1" noChangeAspect="1" noChangeArrowheads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" y="-206254"/>
            <a:ext cx="12495907" cy="10716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771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BC314-A1AA-66C0-D5A0-786656160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Metadata 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4AE109-4BFC-46F1-873E-6A88B44AAC32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0" y="1119188"/>
            <a:ext cx="11503025" cy="5240337"/>
          </a:xfrm>
        </p:spPr>
        <p:txBody>
          <a:bodyPr/>
          <a:lstStyle/>
          <a:p>
            <a:r>
              <a:rPr lang="en-US"/>
              <a:t>Search on any option, value, metadata, whatever, on an element</a:t>
            </a:r>
          </a:p>
          <a:p>
            <a:r>
              <a:rPr lang="en-US" err="1"/>
              <a:t>type:"form</a:t>
            </a:r>
            <a:r>
              <a:rPr lang="en-US"/>
              <a:t>" </a:t>
            </a:r>
            <a:r>
              <a:rPr lang="en-US" err="1"/>
              <a:t>ccount</a:t>
            </a:r>
            <a:endParaRPr lang="en-US"/>
          </a:p>
          <a:p>
            <a:r>
              <a:rPr lang="en-US" err="1"/>
              <a:t>type:"class</a:t>
            </a:r>
            <a:r>
              <a:rPr lang="en-US"/>
              <a:t>"  </a:t>
            </a:r>
            <a:r>
              <a:rPr lang="en-US" err="1"/>
              <a:t>extensionpoint</a:t>
            </a:r>
            <a:r>
              <a:rPr lang="en-US"/>
              <a:t>:"</a:t>
            </a:r>
            <a:r>
              <a:rPr lang="en-US" err="1"/>
              <a:t>eventhandlers,eventdelegates</a:t>
            </a:r>
            <a:r>
              <a:rPr lang="en-US"/>
              <a:t>"</a:t>
            </a:r>
          </a:p>
        </p:txBody>
      </p:sp>
      <p:pic>
        <p:nvPicPr>
          <p:cNvPr id="9" name="Content Placeholder 7">
            <a:extLst>
              <a:ext uri="{FF2B5EF4-FFF2-40B4-BE49-F238E27FC236}">
                <a16:creationId xmlns:a16="http://schemas.microsoft.com/office/drawing/2014/main" id="{C53A7D00-709B-4D46-AB42-0EA250C0E98A}"/>
              </a:ext>
            </a:extLst>
          </p:cNvPr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6037" y="3840482"/>
            <a:ext cx="3921119" cy="2207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469808"/>
      </p:ext>
    </p:extLst>
  </p:cSld>
  <p:clrMapOvr>
    <a:masterClrMapping/>
  </p:clrMapOvr>
  <p:transition spd="med"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4AE109-4BFC-46F1-873E-6A88B44AAC3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sz="2856"/>
              <a:t>type:"</a:t>
            </a:r>
            <a:r>
              <a:rPr lang="en-US" sz="2856" err="1"/>
              <a:t>dataentityview</a:t>
            </a:r>
            <a:r>
              <a:rPr lang="en-US" sz="2856"/>
              <a:t>"  property:"</a:t>
            </a:r>
            <a:r>
              <a:rPr lang="en-US" sz="2856" err="1"/>
              <a:t>PublicCollectionName</a:t>
            </a:r>
            <a:r>
              <a:rPr lang="en-US" sz="2856"/>
              <a:t>=</a:t>
            </a:r>
            <a:r>
              <a:rPr lang="en-US" sz="2856" err="1"/>
              <a:t>CustomerStatisticsGroups</a:t>
            </a:r>
            <a:r>
              <a:rPr lang="en-US" sz="2856"/>
              <a:t>"</a:t>
            </a:r>
          </a:p>
          <a:p>
            <a:r>
              <a:rPr lang="en-US" sz="2856"/>
              <a:t>type:"</a:t>
            </a:r>
            <a:r>
              <a:rPr lang="en-US" sz="2856" err="1"/>
              <a:t>dataentityview</a:t>
            </a:r>
            <a:r>
              <a:rPr lang="en-US" sz="2856"/>
              <a:t>"  property:"</a:t>
            </a:r>
            <a:r>
              <a:rPr lang="en-US" sz="2856" err="1"/>
              <a:t>PublicEntityName</a:t>
            </a:r>
            <a:r>
              <a:rPr lang="en-US" sz="2856"/>
              <a:t>=</a:t>
            </a:r>
            <a:r>
              <a:rPr lang="en-US" sz="2856" err="1"/>
              <a:t>CustomerStatisticsGroup</a:t>
            </a:r>
            <a:r>
              <a:rPr lang="en-US" sz="2856"/>
              <a:t>"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B2118B-144E-8EFB-756C-631913257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Metadata Search</a:t>
            </a:r>
          </a:p>
        </p:txBody>
      </p:sp>
    </p:spTree>
    <p:extLst>
      <p:ext uri="{BB962C8B-B14F-4D97-AF65-F5344CB8AC3E}">
        <p14:creationId xmlns:p14="http://schemas.microsoft.com/office/powerpoint/2010/main" val="2141016795"/>
      </p:ext>
    </p:extLst>
  </p:cSld>
  <p:clrMapOvr>
    <a:masterClrMapping/>
  </p:clrMapOvr>
  <p:transition spd="med"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63DF09-5828-48AA-A139-4A851E57F81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/>
              <a:t>Open Source</a:t>
            </a:r>
          </a:p>
          <a:p>
            <a:r>
              <a:rPr lang="en-US">
                <a:hlinkClick r:id="rId2"/>
              </a:rPr>
              <a:t>https://github.com/TrudAX/TRUDUtilsD365</a:t>
            </a:r>
            <a:endParaRPr lang="en-US"/>
          </a:p>
          <a:p>
            <a:r>
              <a:rPr lang="en-US"/>
              <a:t>Prototyping Tools that help with productivity</a:t>
            </a:r>
          </a:p>
          <a:p>
            <a:r>
              <a:rPr lang="en-US"/>
              <a:t>Configurable</a:t>
            </a:r>
          </a:p>
          <a:p>
            <a:r>
              <a:rPr lang="en-US"/>
              <a:t>Similar idea from AX 2009/2012 with configurable </a:t>
            </a:r>
            <a:r>
              <a:rPr lang="en-US" err="1"/>
              <a:t>MorphX</a:t>
            </a:r>
            <a:r>
              <a:rPr lang="en-US"/>
              <a:t> tools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ECE6D3-CD0C-6693-85DE-CF10C15F6E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TRUDUtilsD365</a:t>
            </a:r>
          </a:p>
        </p:txBody>
      </p:sp>
    </p:spTree>
    <p:extLst>
      <p:ext uri="{BB962C8B-B14F-4D97-AF65-F5344CB8AC3E}">
        <p14:creationId xmlns:p14="http://schemas.microsoft.com/office/powerpoint/2010/main" val="938891232"/>
      </p:ext>
    </p:extLst>
  </p:cSld>
  <p:clrMapOvr>
    <a:masterClrMapping/>
  </p:clrMapOvr>
  <p:transition spd="med"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DCA208A-AA23-9664-32A1-ECF1D948383E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155575" y="1836836"/>
            <a:ext cx="12125325" cy="4119366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D91382C-472E-AECD-E5C8-77B9A78F4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VS E: on Form Extensions</a:t>
            </a:r>
          </a:p>
        </p:txBody>
      </p:sp>
      <p:sp>
        <p:nvSpPr>
          <p:cNvPr id="6" name="Arrow: Left 5">
            <a:extLst>
              <a:ext uri="{FF2B5EF4-FFF2-40B4-BE49-F238E27FC236}">
                <a16:creationId xmlns:a16="http://schemas.microsoft.com/office/drawing/2014/main" id="{806E81A3-B706-B905-53E8-5CB6C2D39AFC}"/>
              </a:ext>
            </a:extLst>
          </p:cNvPr>
          <p:cNvSpPr/>
          <p:nvPr/>
        </p:nvSpPr>
        <p:spPr bwMode="auto">
          <a:xfrm>
            <a:off x="312737" y="2011362"/>
            <a:ext cx="457200" cy="152400"/>
          </a:xfrm>
          <a:prstGeom prst="lef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5860173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3B764AC-B8A3-1DED-80C2-FFBFE544F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Using </a:t>
            </a:r>
            <a:r>
              <a:rPr lang="en-US" err="1"/>
              <a:t>FieldNum</a:t>
            </a:r>
            <a:r>
              <a:rPr lang="en-US"/>
              <a:t> Ordinals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9A84BAE8-2753-2928-DCDC-03E70BB8C73E}"/>
              </a:ext>
            </a:extLst>
          </p:cNvPr>
          <p:cNvSpPr txBox="1">
            <a:spLocks/>
          </p:cNvSpPr>
          <p:nvPr/>
        </p:nvSpPr>
        <p:spPr>
          <a:xfrm>
            <a:off x="466368" y="1118812"/>
            <a:ext cx="11503739" cy="5241318"/>
          </a:xfrm>
          <a:prstGeom prst="rect">
            <a:avLst/>
          </a:prstGeom>
        </p:spPr>
        <p:txBody>
          <a:bodyPr vert="horz" wrap="square" lIns="146304" tIns="91440" rIns="146304" bIns="91440" rtlCol="0">
            <a:noAutofit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Poppins" pitchFamily="2" charset="77"/>
                <a:ea typeface="Verdana" panose="020B0604030504040204" pitchFamily="34" charset="0"/>
                <a:cs typeface="Poppins" pitchFamily="2" charset="77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Poppins" pitchFamily="2" charset="77"/>
                <a:ea typeface="Verdana" panose="020B0604030504040204" pitchFamily="34" charset="0"/>
                <a:cs typeface="Poppins" pitchFamily="2" charset="77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Poppins" pitchFamily="2" charset="77"/>
                <a:ea typeface="Verdana" panose="020B0604030504040204" pitchFamily="34" charset="0"/>
                <a:cs typeface="Poppins" pitchFamily="2" charset="77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Poppins" pitchFamily="2" charset="77"/>
                <a:ea typeface="Verdana" panose="020B0604030504040204" pitchFamily="34" charset="0"/>
                <a:cs typeface="Poppins" pitchFamily="2" charset="77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Poppins" pitchFamily="2" charset="77"/>
                <a:ea typeface="Verdana" panose="020B0604030504040204" pitchFamily="34" charset="0"/>
                <a:cs typeface="Poppins" pitchFamily="2" charset="77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Standard: CustTable.AccountNum</a:t>
            </a:r>
          </a:p>
          <a:p>
            <a:r>
              <a:rPr lang="en-US"/>
              <a:t>Using Ordinals: CustTable.(fieldNum(CustTable,AccountNum))</a:t>
            </a:r>
          </a:p>
        </p:txBody>
      </p:sp>
      <p:pic>
        <p:nvPicPr>
          <p:cNvPr id="6" name="Picture 5" descr="A computer screen shot of a program code&#10;&#10;Description automatically generated">
            <a:extLst>
              <a:ext uri="{FF2B5EF4-FFF2-40B4-BE49-F238E27FC236}">
                <a16:creationId xmlns:a16="http://schemas.microsoft.com/office/drawing/2014/main" id="{10EABBEE-6BDD-DB6D-1D4A-4414D87480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687" y="2480201"/>
            <a:ext cx="7043081" cy="2855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384793"/>
      </p:ext>
    </p:extLst>
  </p:cSld>
  <p:clrMapOvr>
    <a:masterClrMapping/>
  </p:clrMapOvr>
  <p:transition spd="med"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91382C-472E-AECD-E5C8-77B9A78F4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VS L: on Form Extensions</a:t>
            </a:r>
          </a:p>
        </p:txBody>
      </p:sp>
      <p:sp>
        <p:nvSpPr>
          <p:cNvPr id="6" name="Arrow: Left 5">
            <a:extLst>
              <a:ext uri="{FF2B5EF4-FFF2-40B4-BE49-F238E27FC236}">
                <a16:creationId xmlns:a16="http://schemas.microsoft.com/office/drawing/2014/main" id="{806E81A3-B706-B905-53E8-5CB6C2D39AFC}"/>
              </a:ext>
            </a:extLst>
          </p:cNvPr>
          <p:cNvSpPr/>
          <p:nvPr/>
        </p:nvSpPr>
        <p:spPr bwMode="auto">
          <a:xfrm>
            <a:off x="312737" y="2011362"/>
            <a:ext cx="457200" cy="152400"/>
          </a:xfrm>
          <a:prstGeom prst="lef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61C58FF7-A34A-6278-734B-29D5D99DEC53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155575" y="1874455"/>
            <a:ext cx="12125325" cy="4044127"/>
          </a:xfrm>
        </p:spPr>
      </p:pic>
      <p:sp>
        <p:nvSpPr>
          <p:cNvPr id="13" name="Left Arrow 5">
            <a:extLst>
              <a:ext uri="{FF2B5EF4-FFF2-40B4-BE49-F238E27FC236}">
                <a16:creationId xmlns:a16="http://schemas.microsoft.com/office/drawing/2014/main" id="{2758FB90-FCFF-8BA1-4664-D99E3E696EB5}"/>
              </a:ext>
            </a:extLst>
          </p:cNvPr>
          <p:cNvSpPr/>
          <p:nvPr/>
        </p:nvSpPr>
        <p:spPr bwMode="auto">
          <a:xfrm>
            <a:off x="318669" y="2087562"/>
            <a:ext cx="457200" cy="152400"/>
          </a:xfrm>
          <a:prstGeom prst="lef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648952"/>
      </p:ext>
    </p:extLst>
  </p:cSld>
  <p:clrMapOvr>
    <a:masterClrMapping/>
  </p:clrMapOvr>
  <p:transition spd="med"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552DD2-5AD1-0ECE-8EFB-94285A41F9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8D3B1D7-E05C-7E0F-E52E-029E668CE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637" y="1935162"/>
            <a:ext cx="6077634" cy="1351952"/>
          </a:xfrm>
          <a:ln>
            <a:noFill/>
          </a:ln>
        </p:spPr>
        <p:txBody>
          <a:bodyPr/>
          <a:lstStyle>
            <a:lvl1pPr>
              <a:defRPr sz="4400"/>
            </a:lvl1pPr>
          </a:lstStyle>
          <a:p>
            <a:r>
              <a:rPr lang="en-US" b="1" dirty="0"/>
              <a:t>New Things for UDE’s</a:t>
            </a:r>
            <a:endParaRPr lang="en-US" b="1" dirty="0">
              <a:solidFill>
                <a:srgbClr val="1E275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5551658"/>
      </p:ext>
    </p:extLst>
  </p:cSld>
  <p:clrMapOvr>
    <a:masterClrMapping/>
  </p:clrMapOvr>
  <p:transition spd="med"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48C409-A870-0AA8-1CB4-4FA3FF1F13C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>
                <a:latin typeface="Poppins"/>
                <a:ea typeface="Verdana"/>
                <a:cs typeface="Poppins"/>
              </a:rPr>
              <a:t>First, check out UDEs if you haven't heard of them yet</a:t>
            </a:r>
          </a:p>
          <a:p>
            <a:r>
              <a:rPr lang="en-US" dirty="0">
                <a:latin typeface="Poppins"/>
                <a:ea typeface="Verdana"/>
                <a:cs typeface="Poppins"/>
              </a:rPr>
              <a:t>Build models, not projects or solutions</a:t>
            </a:r>
            <a:endParaRPr lang="en-US" dirty="0"/>
          </a:p>
          <a:p>
            <a:r>
              <a:rPr lang="en-US" dirty="0">
                <a:latin typeface="Poppins"/>
                <a:ea typeface="Verdana"/>
                <a:cs typeface="Poppins"/>
              </a:rPr>
              <a:t>Better support for Git with configurable metadata</a:t>
            </a:r>
          </a:p>
          <a:p>
            <a:r>
              <a:rPr lang="en-US" dirty="0">
                <a:latin typeface="Poppins"/>
                <a:ea typeface="Verdana"/>
                <a:cs typeface="Poppins"/>
              </a:rPr>
              <a:t>You get everything with your UDE so you can test your data entities in a dual write scenario, or power automate, virtual tables, </a:t>
            </a:r>
            <a:r>
              <a:rPr lang="en-US" dirty="0" err="1">
                <a:latin typeface="Poppins"/>
                <a:ea typeface="Verdana"/>
                <a:cs typeface="Poppins"/>
              </a:rPr>
              <a:t>etc</a:t>
            </a:r>
            <a:endParaRPr lang="en-US" dirty="0">
              <a:latin typeface="Poppins"/>
              <a:ea typeface="Verdana"/>
              <a:cs typeface="Poppins"/>
            </a:endParaRPr>
          </a:p>
          <a:p>
            <a:r>
              <a:rPr lang="en-US" dirty="0">
                <a:latin typeface="Poppins"/>
                <a:ea typeface="Verdana"/>
                <a:cs typeface="Poppins"/>
              </a:rPr>
              <a:t>JIT data access</a:t>
            </a:r>
          </a:p>
          <a:p>
            <a:r>
              <a:rPr lang="en-US" dirty="0">
                <a:latin typeface="Poppins"/>
                <a:ea typeface="Verdana"/>
                <a:cs typeface="Poppins"/>
              </a:rPr>
              <a:t>(sigh) Copilot</a:t>
            </a:r>
          </a:p>
          <a:p>
            <a:r>
              <a:rPr lang="en-US" dirty="0">
                <a:latin typeface="Poppins"/>
                <a:ea typeface="Verdana"/>
                <a:cs typeface="Poppins"/>
              </a:rPr>
              <a:t>Microservices are available</a:t>
            </a:r>
          </a:p>
          <a:p>
            <a:r>
              <a:rPr lang="en-US" dirty="0">
                <a:latin typeface="Poppins"/>
                <a:ea typeface="Verdana"/>
                <a:cs typeface="Poppins"/>
              </a:rPr>
              <a:t>Availability based on storage</a:t>
            </a:r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30AE17E-96CB-AB87-40BC-D8326C7E7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Poppins"/>
                <a:cs typeface="Poppins"/>
              </a:rPr>
              <a:t>UDE Things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6688196"/>
      </p:ext>
    </p:extLst>
  </p:cSld>
  <p:clrMapOvr>
    <a:masterClrMapping/>
  </p:clrMapOvr>
  <p:transition spd="med"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54551D2-431C-41CC-84E5-71303A3522B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sz="2400">
                <a:hlinkClick r:id="rId2"/>
              </a:rPr>
              <a:t>http://www.atomicax.com/article/d365fotools-and-vs2017-manhattan-project</a:t>
            </a:r>
            <a:endParaRPr lang="en-US" sz="2400"/>
          </a:p>
          <a:p>
            <a:r>
              <a:rPr lang="en-US" sz="2400">
                <a:hlinkClick r:id="rId3"/>
              </a:rPr>
              <a:t>https://docs.microsoft.com/en-us/dynamics365/fin-ops-core/dev-itpro/dev-ref/xpp-business-run-time-functions</a:t>
            </a:r>
            <a:endParaRPr lang="en-US" sz="2400"/>
          </a:p>
          <a:p>
            <a:r>
              <a:rPr lang="en-US" sz="2400">
                <a:hlinkClick r:id="rId4"/>
              </a:rPr>
              <a:t>https://docs.microsoft.com/en-us/dynamics365/fin-ops-core/dev-itpro/dev-ref/xpp-string-run-time-functions</a:t>
            </a:r>
            <a:endParaRPr lang="en-US" sz="2400"/>
          </a:p>
          <a:p>
            <a:r>
              <a:rPr lang="en-US" sz="2400">
                <a:hlinkClick r:id="rId5"/>
              </a:rPr>
              <a:t>https://jatomas.com/en/2020/05/02/dark-mode-visual-studio-x-code-editor/</a:t>
            </a:r>
            <a:endParaRPr lang="en-US" sz="2400"/>
          </a:p>
          <a:p>
            <a:r>
              <a:rPr lang="en-US" sz="2400">
                <a:latin typeface="Poppins"/>
                <a:cs typeface="Poppins"/>
                <a:hlinkClick r:id="rId6"/>
              </a:rPr>
              <a:t>https://dynamics365musings.com/d365-sales-order-totals/</a:t>
            </a:r>
            <a:endParaRPr lang="en-US" sz="2400"/>
          </a:p>
          <a:p>
            <a:r>
              <a:rPr lang="en-US" sz="2400">
                <a:latin typeface="Poppins"/>
                <a:cs typeface="Poppins"/>
                <a:hlinkClick r:id="rId7"/>
              </a:rPr>
              <a:t>https://www.youtube.com/watch?v=QrIjTN6Vey4&amp;t=149s</a:t>
            </a:r>
            <a:r>
              <a:rPr lang="en-US" sz="2400">
                <a:latin typeface="Poppins"/>
                <a:cs typeface="Poppins"/>
              </a:rPr>
              <a:t> </a:t>
            </a:r>
          </a:p>
          <a:p>
            <a:r>
              <a:rPr lang="en-US" sz="2400">
                <a:latin typeface="Poppins"/>
                <a:cs typeface="Poppins"/>
                <a:hlinkClick r:id="rId8"/>
              </a:rPr>
              <a:t>https://sangeethwiki.blogspot.com/2017/09/extensible-controls-in-dynamics-365-for.html</a:t>
            </a:r>
            <a:endParaRPr lang="en-US" sz="2400">
              <a:latin typeface="Poppins"/>
              <a:cs typeface="Poppins"/>
            </a:endParaRPr>
          </a:p>
          <a:p>
            <a:pPr marL="0" indent="0">
              <a:buNone/>
            </a:pPr>
            <a:endParaRPr lang="en-US" sz="2400">
              <a:latin typeface="Poppins"/>
              <a:cs typeface="Poppins"/>
            </a:endParaRPr>
          </a:p>
          <a:p>
            <a:endParaRPr lang="en-US" sz="2400"/>
          </a:p>
          <a:p>
            <a:endParaRPr lang="en-US" sz="2400"/>
          </a:p>
          <a:p>
            <a:endParaRPr lang="en-US" sz="240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CF46619-04BA-712E-9B50-D5B5931447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Poppins"/>
                <a:cs typeface="Poppins"/>
              </a:rPr>
              <a:t>Resources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112053"/>
      </p:ext>
    </p:extLst>
  </p:cSld>
  <p:clrMapOvr>
    <a:masterClrMapping/>
  </p:clrMapOvr>
  <p:transition spd="med"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54551D2-431C-41CC-84E5-71303A3522B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sz="2400" dirty="0">
                <a:hlinkClick r:id="rId2"/>
              </a:rPr>
              <a:t>https://ariste.info/en/2021/06/socratex-application-checker/</a:t>
            </a:r>
            <a:endParaRPr lang="en-US" sz="2400" dirty="0"/>
          </a:p>
          <a:p>
            <a:r>
              <a:rPr lang="en-US" sz="2400" dirty="0">
                <a:hlinkClick r:id="rId3"/>
              </a:rPr>
              <a:t>https://github.com/TrudAX/TRUDUtilsD365</a:t>
            </a:r>
            <a:endParaRPr lang="en-US" sz="2400" dirty="0"/>
          </a:p>
          <a:p>
            <a:r>
              <a:rPr lang="en-US" sz="2400" dirty="0">
                <a:hlinkClick r:id="rId4"/>
              </a:rPr>
              <a:t>https://devblogs.microsoft.com/powerplatform/the-unified-development-environment-is-ga/</a:t>
            </a:r>
            <a:endParaRPr lang="en-US" sz="2400" dirty="0"/>
          </a:p>
          <a:p>
            <a:r>
              <a:rPr lang="en-US" sz="2400" dirty="0">
                <a:hlinkClick r:id="rId5"/>
              </a:rPr>
              <a:t>https://learn.microsoft.com/en-us/power-platform/developer/unified-experience/finance-operations-dev-overview</a:t>
            </a:r>
            <a:endParaRPr lang="en-US" sz="2400" dirty="0"/>
          </a:p>
          <a:p>
            <a:r>
              <a:rPr lang="en-US" sz="2400" dirty="0">
                <a:hlinkClick r:id="rId6"/>
              </a:rPr>
              <a:t>https://dynamics365musings.com/x-development-boost-your-development-skills-with-proven-tips-and-tricks/</a:t>
            </a:r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CF46619-04BA-712E-9B50-D5B5931447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Poppins"/>
                <a:cs typeface="Poppins"/>
              </a:rPr>
              <a:t>Resources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315856"/>
      </p:ext>
    </p:extLst>
  </p:cSld>
  <p:clrMapOvr>
    <a:masterClrMapping/>
  </p:clrMapOvr>
  <p:transition spd="med"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A9AF1B0-4DAB-4458-0669-0DCD524BE8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637" y="1935162"/>
            <a:ext cx="6077634" cy="1351952"/>
          </a:xfrm>
          <a:ln>
            <a:noFill/>
          </a:ln>
        </p:spPr>
        <p:txBody>
          <a:bodyPr/>
          <a:lstStyle>
            <a:lvl1pPr>
              <a:defRPr sz="4400"/>
            </a:lvl1pPr>
          </a:lstStyle>
          <a:p>
            <a:r>
              <a:rPr lang="en-US" b="1">
                <a:solidFill>
                  <a:srgbClr val="1E275C"/>
                </a:solidFill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258324132"/>
      </p:ext>
    </p:extLst>
  </p:cSld>
  <p:clrMapOvr>
    <a:masterClrMapping/>
  </p:clrMapOvr>
  <p:transition spd="med"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31C1F4-3AA8-4E12-82D1-6845340887A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55456" y="1332521"/>
            <a:ext cx="5605581" cy="5129318"/>
          </a:xfrm>
        </p:spPr>
        <p:txBody>
          <a:bodyPr/>
          <a:lstStyle/>
          <a:p>
            <a:r>
              <a:rPr lang="en-US" sz="2448" dirty="0">
                <a:solidFill>
                  <a:schemeClr val="tx1"/>
                </a:solidFill>
              </a:rPr>
              <a:t>Nathan Clouse</a:t>
            </a:r>
          </a:p>
          <a:p>
            <a:r>
              <a:rPr lang="en-US" sz="2448">
                <a:solidFill>
                  <a:schemeClr val="tx1"/>
                </a:solidFill>
              </a:rPr>
              <a:t>nclouse@armaninollp.com</a:t>
            </a:r>
            <a:endParaRPr lang="en-US" sz="2448" dirty="0">
              <a:solidFill>
                <a:schemeClr val="tx1"/>
              </a:solidFill>
            </a:endParaRPr>
          </a:p>
          <a:p>
            <a:r>
              <a:rPr lang="en-US" sz="2448" dirty="0">
                <a:hlinkClick r:id="rId2"/>
              </a:rPr>
              <a:t>www.atomicax.com</a:t>
            </a:r>
            <a:endParaRPr lang="en-US" sz="2448" dirty="0"/>
          </a:p>
          <a:p>
            <a:r>
              <a:rPr lang="en-US" sz="2448" dirty="0">
                <a:hlinkClick r:id="rId3"/>
              </a:rPr>
              <a:t>www.dynamics.fo</a:t>
            </a:r>
            <a:endParaRPr lang="en-US" sz="2448" dirty="0"/>
          </a:p>
          <a:p>
            <a:r>
              <a:rPr lang="en-US" sz="2448" dirty="0"/>
              <a:t>@NathanClouseAX</a:t>
            </a:r>
          </a:p>
          <a:p>
            <a:r>
              <a:rPr lang="en-US" sz="2448" dirty="0">
                <a:hlinkClick r:id="rId4"/>
              </a:rPr>
              <a:t>https://www.linkedin.com/in/nathanclouseax/</a:t>
            </a:r>
            <a:endParaRPr lang="en-US" sz="2448" dirty="0"/>
          </a:p>
          <a:p>
            <a:endParaRPr lang="en-US" sz="2448" dirty="0"/>
          </a:p>
          <a:p>
            <a:endParaRPr lang="en-US" sz="2448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FB9B38-45D4-9340-369F-B5C142F00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Thanks!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52BBDFE-BA0B-28E2-3BDF-0BF668F14A98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5761037" y="1401762"/>
            <a:ext cx="5894387" cy="4581525"/>
          </a:xfrm>
        </p:spPr>
        <p:txBody>
          <a:bodyPr vert="horz" wrap="square" lIns="93260" tIns="46630" rIns="93260" bIns="46630" rtlCol="0" anchor="t">
            <a:noAutofit/>
          </a:bodyPr>
          <a:lstStyle/>
          <a:p>
            <a:r>
              <a:rPr lang="en-US" sz="2448">
                <a:latin typeface="Poppins"/>
                <a:cs typeface="Poppins"/>
              </a:rPr>
              <a:t>Peter Ramer</a:t>
            </a:r>
            <a:endParaRPr lang="en-US" sz="2448"/>
          </a:p>
          <a:p>
            <a:r>
              <a:rPr lang="en-US" sz="2448">
                <a:latin typeface="Poppins"/>
                <a:cs typeface="Poppins"/>
                <a:hlinkClick r:id="rId5"/>
              </a:rPr>
              <a:t>www.dynamics365musings.com</a:t>
            </a:r>
            <a:endParaRPr lang="en-US" sz="2448">
              <a:latin typeface="Poppins"/>
              <a:cs typeface="Poppins"/>
            </a:endParaRPr>
          </a:p>
          <a:p>
            <a:r>
              <a:rPr lang="en-US" sz="2448">
                <a:latin typeface="Poppins"/>
                <a:cs typeface="Poppins"/>
                <a:hlinkClick r:id="rId6"/>
              </a:rPr>
              <a:t>https://www.linkedin.com/in/peter-ramer/</a:t>
            </a:r>
            <a:endParaRPr lang="en-US" sz="2448">
              <a:hlinkClick r:id="rId6"/>
            </a:endParaRPr>
          </a:p>
          <a:p>
            <a:endParaRPr lang="en-US" sz="2448"/>
          </a:p>
        </p:txBody>
      </p:sp>
      <p:sp>
        <p:nvSpPr>
          <p:cNvPr id="3" name="Slide Number Placeholder 6">
            <a:extLst>
              <a:ext uri="{FF2B5EF4-FFF2-40B4-BE49-F238E27FC236}">
                <a16:creationId xmlns:a16="http://schemas.microsoft.com/office/drawing/2014/main" id="{92B25E92-B4A6-4F06-BE39-0B9DE959B34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639300" y="6483350"/>
            <a:ext cx="2797175" cy="371475"/>
          </a:xfrm>
          <a:prstGeom prst="rect">
            <a:avLst/>
          </a:prstGeom>
        </p:spPr>
        <p:txBody>
          <a:bodyPr/>
          <a:lstStyle/>
          <a:p>
            <a:fld id="{590403FA-560B-4B1E-8707-5C73BEE2BB8C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211040"/>
      </p:ext>
    </p:extLst>
  </p:cSld>
  <p:clrMapOvr>
    <a:masterClrMapping/>
  </p:clrMapOvr>
  <p:transition spd="med"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84700520"/>
      </p:ext>
    </p:extLst>
  </p:cSld>
  <p:clrMapOvr>
    <a:masterClrMapping/>
  </p:clrMapOvr>
  <p:transition spd="med"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02C7D1-5CAB-3231-D9EB-D98E820F10FC}"/>
              </a:ext>
            </a:extLst>
          </p:cNvPr>
          <p:cNvSpPr/>
          <p:nvPr/>
        </p:nvSpPr>
        <p:spPr bwMode="auto">
          <a:xfrm>
            <a:off x="0" y="0"/>
            <a:ext cx="12436475" cy="6994525"/>
          </a:xfrm>
          <a:prstGeom prst="rect">
            <a:avLst/>
          </a:prstGeom>
          <a:solidFill>
            <a:schemeClr val="accent2">
              <a:alpha val="62316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Text Box 3">
            <a:extLst>
              <a:ext uri="{FF2B5EF4-FFF2-40B4-BE49-F238E27FC236}">
                <a16:creationId xmlns:a16="http://schemas.microsoft.com/office/drawing/2014/main" id="{42712E4A-C4AB-5C53-E90C-010686EB0BDF}"/>
              </a:ext>
            </a:extLst>
          </p:cNvPr>
          <p:cNvSpPr txBox="1">
            <a:spLocks noChangeArrowheads="1"/>
          </p:cNvSpPr>
          <p:nvPr/>
        </p:nvSpPr>
        <p:spPr bwMode="blackWhite">
          <a:xfrm>
            <a:off x="274637" y="6469062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algn="r" defTabSz="932290" eaLnBrk="0" hangingPunct="0"/>
            <a:r>
              <a:rPr lang="en-US" sz="7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© 2024 Dynamic Communities. All rights reserved.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CBF911-2A9C-2643-6C42-D2B79AB682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1674" y="2143331"/>
            <a:ext cx="8173126" cy="18923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7B8C8DA-E0EC-DDB1-8F81-26819E054EA0}"/>
              </a:ext>
            </a:extLst>
          </p:cNvPr>
          <p:cNvSpPr txBox="1"/>
          <p:nvPr/>
        </p:nvSpPr>
        <p:spPr>
          <a:xfrm>
            <a:off x="3680923" y="3928051"/>
            <a:ext cx="6172200" cy="849463"/>
          </a:xfrm>
          <a:prstGeom prst="rect">
            <a:avLst/>
          </a:prstGeom>
          <a:noFill/>
        </p:spPr>
        <p:txBody>
          <a:bodyPr wrap="square" lIns="182880" tIns="146304" rIns="182880" bIns="146304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800">
                <a:latin typeface="segoe ui black"/>
                <a:ea typeface="segoe ui black"/>
                <a:cs typeface="Poppins SemiBold"/>
              </a:rPr>
              <a:t>AX/FINANCE &amp; OPS</a:t>
            </a:r>
          </a:p>
        </p:txBody>
      </p:sp>
      <p:pic>
        <p:nvPicPr>
          <p:cNvPr id="7" name="Picture 6" descr="A blue and white circle with text&#10;&#10;Description automatically generated">
            <a:extLst>
              <a:ext uri="{FF2B5EF4-FFF2-40B4-BE49-F238E27FC236}">
                <a16:creationId xmlns:a16="http://schemas.microsoft.com/office/drawing/2014/main" id="{BF390F01-8602-731F-492E-DD58C7A893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9316" y="4467732"/>
            <a:ext cx="2579151" cy="242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187606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primary with bullets">
  <a:themeElements>
    <a:clrScheme name="Custom 5">
      <a:dk1>
        <a:srgbClr val="3F454F"/>
      </a:dk1>
      <a:lt1>
        <a:srgbClr val="FFFFFF"/>
      </a:lt1>
      <a:dk2>
        <a:srgbClr val="84BD00"/>
      </a:dk2>
      <a:lt2>
        <a:srgbClr val="EAEAEA"/>
      </a:lt2>
      <a:accent1>
        <a:srgbClr val="0095C8"/>
      </a:accent1>
      <a:accent2>
        <a:srgbClr val="001E60"/>
      </a:accent2>
      <a:accent3>
        <a:srgbClr val="E4002B"/>
      </a:accent3>
      <a:accent4>
        <a:srgbClr val="FFB81C"/>
      </a:accent4>
      <a:accent5>
        <a:srgbClr val="3D1B52"/>
      </a:accent5>
      <a:accent6>
        <a:srgbClr val="F2C818"/>
      </a:accent6>
      <a:hlink>
        <a:srgbClr val="0095C8"/>
      </a:hlink>
      <a:folHlink>
        <a:srgbClr val="84BD00"/>
      </a:folHlink>
    </a:clrScheme>
    <a:fontScheme name="Custom 6">
      <a:majorFont>
        <a:latin typeface="segoe ui black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CUG-NAVUG Summit 2018 speaker template.pptx" id="{E4180D32-CB38-412B-90E4-C6A367F14268}" vid="{5ABA93EF-FCBD-4FE3-891E-C6F4305AB830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BA75DAF83DD3048B0119C871633221C" ma:contentTypeVersion="12" ma:contentTypeDescription="Create a new document." ma:contentTypeScope="" ma:versionID="104080db1cd04971f2b37a5aa1a8aa92">
  <xsd:schema xmlns:xsd="http://www.w3.org/2001/XMLSchema" xmlns:xs="http://www.w3.org/2001/XMLSchema" xmlns:p="http://schemas.microsoft.com/office/2006/metadata/properties" xmlns:ns2="81f9c791-4e7e-42f3-b110-f2d048dfe1f4" xmlns:ns3="c32e8f56-b4af-4143-8a45-c6aec7ec7059" targetNamespace="http://schemas.microsoft.com/office/2006/metadata/properties" ma:root="true" ma:fieldsID="71f16d0d2125ff20b7d31cc6d8c34b62" ns2:_="" ns3:_="">
    <xsd:import namespace="81f9c791-4e7e-42f3-b110-f2d048dfe1f4"/>
    <xsd:import namespace="c32e8f56-b4af-4143-8a45-c6aec7ec705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1f9c791-4e7e-42f3-b110-f2d048dfe1f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f3fc197d-f5e7-4c43-938a-9929e9357750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7" nillable="true" ma:displayName="MediaServiceDateTaken" ma:hidden="true" ma:internalName="MediaServiceDateTaken" ma:readOnly="true">
      <xsd:simpleType>
        <xsd:restriction base="dms:Text"/>
      </xsd:simpleType>
    </xsd:element>
    <xsd:element name="MediaServiceObjectDetectorVersions" ma:index="18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9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32e8f56-b4af-4143-8a45-c6aec7ec7059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4" nillable="true" ma:displayName="Taxonomy Catch All Column" ma:hidden="true" ma:list="{b5e555c1-6094-442e-ab48-ec10f99c704e}" ma:internalName="TaxCatchAll" ma:showField="CatchAllData" ma:web="c32e8f56-b4af-4143-8a45-c6aec7ec705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1f9c791-4e7e-42f3-b110-f2d048dfe1f4">
      <Terms xmlns="http://schemas.microsoft.com/office/infopath/2007/PartnerControls"/>
    </lcf76f155ced4ddcb4097134ff3c332f>
    <TaxCatchAll xmlns="c32e8f56-b4af-4143-8a45-c6aec7ec7059" xsi:nil="true"/>
  </documentManagement>
</p:properties>
</file>

<file path=customXml/itemProps1.xml><?xml version="1.0" encoding="utf-8"?>
<ds:datastoreItem xmlns:ds="http://schemas.openxmlformats.org/officeDocument/2006/customXml" ds:itemID="{0069E0E2-EA1D-47EE-B6AB-87A4D05137CB}">
  <ds:schemaRefs>
    <ds:schemaRef ds:uri="81f9c791-4e7e-42f3-b110-f2d048dfe1f4"/>
    <ds:schemaRef ds:uri="c32e8f56-b4af-4143-8a45-c6aec7ec7059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990F116-B58F-4255-B05B-DA3808E0E5C6}">
  <ds:schemaRefs>
    <ds:schemaRef ds:uri="http://schemas.microsoft.com/office/2006/documentManagement/types"/>
    <ds:schemaRef ds:uri="http://purl.org/dc/terms/"/>
    <ds:schemaRef ds:uri="http://schemas.microsoft.com/office/2006/metadata/properties"/>
    <ds:schemaRef ds:uri="http://www.w3.org/XML/1998/namespace"/>
    <ds:schemaRef ds:uri="81f9c791-4e7e-42f3-b110-f2d048dfe1f4"/>
    <ds:schemaRef ds:uri="http://purl.org/dc/dcmitype/"/>
    <ds:schemaRef ds:uri="c32e8f56-b4af-4143-8a45-c6aec7ec7059"/>
    <ds:schemaRef ds:uri="http://purl.org/dc/elements/1.1/"/>
    <ds:schemaRef ds:uri="http://schemas.microsoft.com/office/infopath/2007/PartnerControls"/>
    <ds:schemaRef ds:uri="http://schemas.openxmlformats.org/package/2006/metadata/core-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169</TotalTime>
  <Words>3082</Words>
  <Application>Microsoft Office PowerPoint</Application>
  <PresentationFormat>Custom</PresentationFormat>
  <Paragraphs>474</Paragraphs>
  <Slides>98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98</vt:i4>
      </vt:variant>
    </vt:vector>
  </HeadingPairs>
  <TitlesOfParts>
    <vt:vector size="115" baseType="lpstr">
      <vt:lpstr>Arial</vt:lpstr>
      <vt:lpstr>Calibri</vt:lpstr>
      <vt:lpstr>Calibri Light</vt:lpstr>
      <vt:lpstr>Consolas</vt:lpstr>
      <vt:lpstr>Courier New</vt:lpstr>
      <vt:lpstr>Lucida Sans Unicode</vt:lpstr>
      <vt:lpstr>Poppins</vt:lpstr>
      <vt:lpstr>Poppins SemiBold</vt:lpstr>
      <vt:lpstr>Roboto</vt:lpstr>
      <vt:lpstr>Segoe</vt:lpstr>
      <vt:lpstr>Segoe UI</vt:lpstr>
      <vt:lpstr>Segoe UI</vt:lpstr>
      <vt:lpstr>segoe ui black</vt:lpstr>
      <vt:lpstr>Verdana</vt:lpstr>
      <vt:lpstr>Wingdings</vt:lpstr>
      <vt:lpstr>primary with bullets</vt:lpstr>
      <vt:lpstr>Custom Design</vt:lpstr>
      <vt:lpstr>PowerPoint Presentation</vt:lpstr>
      <vt:lpstr>Maximize Your X++ Mastery: Learn The Ultimate Tips and Tricks for Development Success</vt:lpstr>
      <vt:lpstr>Nathan Clouse</vt:lpstr>
      <vt:lpstr>Peter Ramer</vt:lpstr>
      <vt:lpstr>PowerPoint Presentation</vt:lpstr>
      <vt:lpstr>Coding Tips</vt:lpstr>
      <vt:lpstr>Use Set Based Operations</vt:lpstr>
      <vt:lpstr>Set Based Operations</vt:lpstr>
      <vt:lpstr>Using FieldNum Ordinals</vt:lpstr>
      <vt:lpstr>Add Financial Dimension for OData</vt:lpstr>
      <vt:lpstr>Comment Code</vt:lpstr>
      <vt:lpstr>Uncomment Code</vt:lpstr>
      <vt:lpstr>Format Code </vt:lpstr>
      <vt:lpstr>Toggle Breakpoints</vt:lpstr>
      <vt:lpstr>Go To (Main Thing)</vt:lpstr>
      <vt:lpstr>Copy Event Handlers - Methods</vt:lpstr>
      <vt:lpstr>Copy Event Handler - Events</vt:lpstr>
      <vt:lpstr>Sales order Totals</vt:lpstr>
      <vt:lpstr>Extensible Controls</vt:lpstr>
      <vt:lpstr>Paste Special</vt:lpstr>
      <vt:lpstr>Paste Special</vt:lpstr>
      <vt:lpstr>If XML Option Missing… </vt:lpstr>
      <vt:lpstr>CrossCompany</vt:lpstr>
      <vt:lpstr>CrossCompany</vt:lpstr>
      <vt:lpstr>CrossCompany Queries</vt:lpstr>
      <vt:lpstr>CrossCompany Queries </vt:lpstr>
      <vt:lpstr>RunAsPermission</vt:lpstr>
      <vt:lpstr>StrKeep</vt:lpstr>
      <vt:lpstr>StrRFix and StrLFix</vt:lpstr>
      <vt:lpstr>Use C#</vt:lpstr>
      <vt:lpstr>Use C#</vt:lpstr>
      <vt:lpstr>Other Stuff</vt:lpstr>
      <vt:lpstr>D365 X++ Developer Playlist</vt:lpstr>
      <vt:lpstr>Extend Copilot capabilities</vt:lpstr>
      <vt:lpstr>Copilot capabilities</vt:lpstr>
      <vt:lpstr>Copilot capabilities</vt:lpstr>
      <vt:lpstr>Copilot capabilities</vt:lpstr>
      <vt:lpstr>Use Batch Jobs</vt:lpstr>
      <vt:lpstr>Misc Grab Bag</vt:lpstr>
      <vt:lpstr>D365FO.Tools</vt:lpstr>
      <vt:lpstr>D365FO.Tools</vt:lpstr>
      <vt:lpstr>Stop An Environment</vt:lpstr>
      <vt:lpstr>Start An Environment</vt:lpstr>
      <vt:lpstr>Restart</vt:lpstr>
      <vt:lpstr>(Re)Set D365FO Admin</vt:lpstr>
      <vt:lpstr>Export Database from Sandbox</vt:lpstr>
      <vt:lpstr>Refresh Database (Prod To Sandbox)</vt:lpstr>
      <vt:lpstr>Sync Database for Module(s)</vt:lpstr>
      <vt:lpstr>Partial DB Sync</vt:lpstr>
      <vt:lpstr>DB Sync</vt:lpstr>
      <vt:lpstr>Install Supporting Software </vt:lpstr>
      <vt:lpstr>Getting Environment URL</vt:lpstr>
      <vt:lpstr>Searching for an AOT Object</vt:lpstr>
      <vt:lpstr>Maintenance Mode</vt:lpstr>
      <vt:lpstr>Import Database into Dev (T1)</vt:lpstr>
      <vt:lpstr>Export Database from Dev (T1)</vt:lpstr>
      <vt:lpstr>Quality Of Life</vt:lpstr>
      <vt:lpstr>Copy data from excel to D365 grid</vt:lpstr>
      <vt:lpstr>Table Browser</vt:lpstr>
      <vt:lpstr>Run Visual Studio as Admin</vt:lpstr>
      <vt:lpstr>Run SSMS as Admin</vt:lpstr>
      <vt:lpstr>Extend Archive Framework</vt:lpstr>
      <vt:lpstr>Run D365FO.Tools in VS</vt:lpstr>
      <vt:lpstr>PowerPoint Presentation</vt:lpstr>
      <vt:lpstr>Run D365FO.Tools in VS</vt:lpstr>
      <vt:lpstr>Plus Aliases</vt:lpstr>
      <vt:lpstr>PowerPoint Presentation</vt:lpstr>
      <vt:lpstr>Querying in SQL w/ nolock</vt:lpstr>
      <vt:lpstr>Debugging</vt:lpstr>
      <vt:lpstr>Debugging Batch Jobs</vt:lpstr>
      <vt:lpstr>Debugging with a UDE</vt:lpstr>
      <vt:lpstr>Loading Symbols</vt:lpstr>
      <vt:lpstr>Loading Symbols</vt:lpstr>
      <vt:lpstr>Loading Symbols</vt:lpstr>
      <vt:lpstr>Load all modules</vt:lpstr>
      <vt:lpstr>Visual Studio  Hidden Gems</vt:lpstr>
      <vt:lpstr>Create code extension</vt:lpstr>
      <vt:lpstr>Update Model Parameters</vt:lpstr>
      <vt:lpstr>Debug items in solution</vt:lpstr>
      <vt:lpstr>Order Labels in label file by ID</vt:lpstr>
      <vt:lpstr>Build Options</vt:lpstr>
      <vt:lpstr>Dark Mode Plus Custom Colors</vt:lpstr>
      <vt:lpstr>PowerPoint Presentation</vt:lpstr>
      <vt:lpstr>Dark Mode Plus Custom Colors</vt:lpstr>
      <vt:lpstr>PowerPoint Presentation</vt:lpstr>
      <vt:lpstr>Metadata Search</vt:lpstr>
      <vt:lpstr>Metadata Search</vt:lpstr>
      <vt:lpstr>TRUDUtilsD365</vt:lpstr>
      <vt:lpstr>VS E: on Form Extensions</vt:lpstr>
      <vt:lpstr>VS L: on Form Extensions</vt:lpstr>
      <vt:lpstr>New Things for UDE’s</vt:lpstr>
      <vt:lpstr>UDE Things</vt:lpstr>
      <vt:lpstr>Resources</vt:lpstr>
      <vt:lpstr>Resources</vt:lpstr>
      <vt:lpstr>Questions?</vt:lpstr>
      <vt:lpstr>Thanks!</vt:lpstr>
      <vt:lpstr>PowerPoint Presentation</vt:lpstr>
      <vt:lpstr>PowerPoint Presentation</vt:lpstr>
    </vt:vector>
  </TitlesOfParts>
  <Manager/>
  <Company>Dynamic Communities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About this Template</dc:title>
  <dc:subject>Cross UG Summit 2017</dc:subject>
  <dc:creator>Ty Hagerott</dc:creator>
  <cp:keywords>Dynamic Communities</cp:keywords>
  <dc:description>Template: Mitchell Derrey; Silver Fox Productions_x000d_
Formatting: _x000d_
Audience Type:</dc:description>
  <cp:lastModifiedBy>Nathan Clouse</cp:lastModifiedBy>
  <cp:revision>222</cp:revision>
  <dcterms:created xsi:type="dcterms:W3CDTF">2018-06-21T13:40:22Z</dcterms:created>
  <dcterms:modified xsi:type="dcterms:W3CDTF">2024-10-17T16:20:52Z</dcterms:modified>
  <cp:category>Dynamic Communities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0x010100BBA75DAF83DD3048B0119C871633221C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MediaServiceImageTags">
    <vt:lpwstr/>
  </property>
</Properties>
</file>